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8" r:id="rId4"/>
    <p:sldId id="279" r:id="rId5"/>
    <p:sldId id="259" r:id="rId6"/>
    <p:sldId id="260" r:id="rId7"/>
    <p:sldId id="261" r:id="rId8"/>
    <p:sldId id="262" r:id="rId9"/>
    <p:sldId id="263" r:id="rId10"/>
    <p:sldId id="265" r:id="rId11"/>
    <p:sldId id="272" r:id="rId12"/>
    <p:sldId id="264" r:id="rId13"/>
    <p:sldId id="271" r:id="rId14"/>
    <p:sldId id="266" r:id="rId15"/>
    <p:sldId id="267" r:id="rId16"/>
    <p:sldId id="268" r:id="rId17"/>
    <p:sldId id="269" r:id="rId18"/>
    <p:sldId id="270" r:id="rId19"/>
    <p:sldId id="273" r:id="rId20"/>
    <p:sldId id="274" r:id="rId21"/>
    <p:sldId id="275" r:id="rId22"/>
    <p:sldId id="276" r:id="rId23"/>
    <p:sldId id="277" r:id="rId24"/>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5C4D3-6CCB-427E-81C7-D5CA0CCF9EF6}" type="datetimeFigureOut">
              <a:rPr lang="lt-LT" smtClean="0"/>
              <a:t>2020.05.14</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1376D-D78A-4260-B820-91584FF1B2E2}" type="slidenum">
              <a:rPr lang="lt-LT" smtClean="0"/>
              <a:t>‹#›</a:t>
            </a:fld>
            <a:endParaRPr lang="lt-LT"/>
          </a:p>
        </p:txBody>
      </p:sp>
    </p:spTree>
    <p:extLst>
      <p:ext uri="{BB962C8B-B14F-4D97-AF65-F5344CB8AC3E}">
        <p14:creationId xmlns:p14="http://schemas.microsoft.com/office/powerpoint/2010/main" val="1087840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72D1376D-D78A-4260-B820-91584FF1B2E2}" type="slidenum">
              <a:rPr lang="lt-LT" smtClean="0"/>
              <a:t>5</a:t>
            </a:fld>
            <a:endParaRPr lang="lt-LT" dirty="0"/>
          </a:p>
        </p:txBody>
      </p:sp>
    </p:spTree>
    <p:extLst>
      <p:ext uri="{BB962C8B-B14F-4D97-AF65-F5344CB8AC3E}">
        <p14:creationId xmlns:p14="http://schemas.microsoft.com/office/powerpoint/2010/main" val="283432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72D1376D-D78A-4260-B820-91584FF1B2E2}" type="slidenum">
              <a:rPr lang="lt-LT" smtClean="0"/>
              <a:t>7</a:t>
            </a:fld>
            <a:endParaRPr lang="lt-LT"/>
          </a:p>
        </p:txBody>
      </p:sp>
    </p:spTree>
    <p:extLst>
      <p:ext uri="{BB962C8B-B14F-4D97-AF65-F5344CB8AC3E}">
        <p14:creationId xmlns:p14="http://schemas.microsoft.com/office/powerpoint/2010/main" val="759490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FACC0BB6-A075-4694-9D01-3494819812BE}" type="datetimeFigureOut">
              <a:rPr lang="lt-LT" smtClean="0"/>
              <a:t>2020.05.14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8C8B36-2597-4A4F-927F-57A0ECF4FF5D}" type="slidenum">
              <a:rPr lang="lt-LT" smtClean="0"/>
              <a:t>‹#›</a:t>
            </a:fld>
            <a:endParaRPr lang="lt-LT"/>
          </a:p>
        </p:txBody>
      </p:sp>
    </p:spTree>
    <p:extLst>
      <p:ext uri="{BB962C8B-B14F-4D97-AF65-F5344CB8AC3E}">
        <p14:creationId xmlns:p14="http://schemas.microsoft.com/office/powerpoint/2010/main" val="3741637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FACC0BB6-A075-4694-9D01-3494819812BE}" type="datetimeFigureOut">
              <a:rPr lang="lt-LT" smtClean="0"/>
              <a:t>2020.05.14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8C8B36-2597-4A4F-927F-57A0ECF4FF5D}" type="slidenum">
              <a:rPr lang="lt-LT" smtClean="0"/>
              <a:t>‹#›</a:t>
            </a:fld>
            <a:endParaRPr lang="lt-LT"/>
          </a:p>
        </p:txBody>
      </p:sp>
    </p:spTree>
    <p:extLst>
      <p:ext uri="{BB962C8B-B14F-4D97-AF65-F5344CB8AC3E}">
        <p14:creationId xmlns:p14="http://schemas.microsoft.com/office/powerpoint/2010/main" val="1691197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FACC0BB6-A075-4694-9D01-3494819812BE}" type="datetimeFigureOut">
              <a:rPr lang="lt-LT" smtClean="0"/>
              <a:t>2020.05.14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8C8B36-2597-4A4F-927F-57A0ECF4FF5D}" type="slidenum">
              <a:rPr lang="lt-LT" smtClean="0"/>
              <a:t>‹#›</a:t>
            </a:fld>
            <a:endParaRPr lang="lt-LT"/>
          </a:p>
        </p:txBody>
      </p:sp>
    </p:spTree>
    <p:extLst>
      <p:ext uri="{BB962C8B-B14F-4D97-AF65-F5344CB8AC3E}">
        <p14:creationId xmlns:p14="http://schemas.microsoft.com/office/powerpoint/2010/main" val="296961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FACC0BB6-A075-4694-9D01-3494819812BE}" type="datetimeFigureOut">
              <a:rPr lang="lt-LT" smtClean="0"/>
              <a:t>2020.05.14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8C8B36-2597-4A4F-927F-57A0ECF4FF5D}" type="slidenum">
              <a:rPr lang="lt-LT" smtClean="0"/>
              <a:t>‹#›</a:t>
            </a:fld>
            <a:endParaRPr lang="lt-LT"/>
          </a:p>
        </p:txBody>
      </p:sp>
    </p:spTree>
    <p:extLst>
      <p:ext uri="{BB962C8B-B14F-4D97-AF65-F5344CB8AC3E}">
        <p14:creationId xmlns:p14="http://schemas.microsoft.com/office/powerpoint/2010/main" val="275596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FACC0BB6-A075-4694-9D01-3494819812BE}" type="datetimeFigureOut">
              <a:rPr lang="lt-LT" smtClean="0"/>
              <a:t>2020.05.14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58C8B36-2597-4A4F-927F-57A0ECF4FF5D}" type="slidenum">
              <a:rPr lang="lt-LT" smtClean="0"/>
              <a:t>‹#›</a:t>
            </a:fld>
            <a:endParaRPr lang="lt-LT"/>
          </a:p>
        </p:txBody>
      </p:sp>
    </p:spTree>
    <p:extLst>
      <p:ext uri="{BB962C8B-B14F-4D97-AF65-F5344CB8AC3E}">
        <p14:creationId xmlns:p14="http://schemas.microsoft.com/office/powerpoint/2010/main" val="152168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FACC0BB6-A075-4694-9D01-3494819812BE}" type="datetimeFigureOut">
              <a:rPr lang="lt-LT" smtClean="0"/>
              <a:t>2020.05.14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58C8B36-2597-4A4F-927F-57A0ECF4FF5D}" type="slidenum">
              <a:rPr lang="lt-LT" smtClean="0"/>
              <a:t>‹#›</a:t>
            </a:fld>
            <a:endParaRPr lang="lt-LT"/>
          </a:p>
        </p:txBody>
      </p:sp>
    </p:spTree>
    <p:extLst>
      <p:ext uri="{BB962C8B-B14F-4D97-AF65-F5344CB8AC3E}">
        <p14:creationId xmlns:p14="http://schemas.microsoft.com/office/powerpoint/2010/main" val="74123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FACC0BB6-A075-4694-9D01-3494819812BE}" type="datetimeFigureOut">
              <a:rPr lang="lt-LT" smtClean="0"/>
              <a:t>2020.05.14</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E58C8B36-2597-4A4F-927F-57A0ECF4FF5D}" type="slidenum">
              <a:rPr lang="lt-LT" smtClean="0"/>
              <a:t>‹#›</a:t>
            </a:fld>
            <a:endParaRPr lang="lt-LT"/>
          </a:p>
        </p:txBody>
      </p:sp>
    </p:spTree>
    <p:extLst>
      <p:ext uri="{BB962C8B-B14F-4D97-AF65-F5344CB8AC3E}">
        <p14:creationId xmlns:p14="http://schemas.microsoft.com/office/powerpoint/2010/main" val="165832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FACC0BB6-A075-4694-9D01-3494819812BE}" type="datetimeFigureOut">
              <a:rPr lang="lt-LT" smtClean="0"/>
              <a:t>2020.05.14</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E58C8B36-2597-4A4F-927F-57A0ECF4FF5D}" type="slidenum">
              <a:rPr lang="lt-LT" smtClean="0"/>
              <a:t>‹#›</a:t>
            </a:fld>
            <a:endParaRPr lang="lt-LT"/>
          </a:p>
        </p:txBody>
      </p:sp>
    </p:spTree>
    <p:extLst>
      <p:ext uri="{BB962C8B-B14F-4D97-AF65-F5344CB8AC3E}">
        <p14:creationId xmlns:p14="http://schemas.microsoft.com/office/powerpoint/2010/main" val="393733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FACC0BB6-A075-4694-9D01-3494819812BE}" type="datetimeFigureOut">
              <a:rPr lang="lt-LT" smtClean="0"/>
              <a:t>2020.05.14</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E58C8B36-2597-4A4F-927F-57A0ECF4FF5D}" type="slidenum">
              <a:rPr lang="lt-LT" smtClean="0"/>
              <a:t>‹#›</a:t>
            </a:fld>
            <a:endParaRPr lang="lt-LT"/>
          </a:p>
        </p:txBody>
      </p:sp>
    </p:spTree>
    <p:extLst>
      <p:ext uri="{BB962C8B-B14F-4D97-AF65-F5344CB8AC3E}">
        <p14:creationId xmlns:p14="http://schemas.microsoft.com/office/powerpoint/2010/main" val="108467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FACC0BB6-A075-4694-9D01-3494819812BE}" type="datetimeFigureOut">
              <a:rPr lang="lt-LT" smtClean="0"/>
              <a:t>2020.05.14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58C8B36-2597-4A4F-927F-57A0ECF4FF5D}" type="slidenum">
              <a:rPr lang="lt-LT" smtClean="0"/>
              <a:t>‹#›</a:t>
            </a:fld>
            <a:endParaRPr lang="lt-LT"/>
          </a:p>
        </p:txBody>
      </p:sp>
    </p:spTree>
    <p:extLst>
      <p:ext uri="{BB962C8B-B14F-4D97-AF65-F5344CB8AC3E}">
        <p14:creationId xmlns:p14="http://schemas.microsoft.com/office/powerpoint/2010/main" val="34264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FACC0BB6-A075-4694-9D01-3494819812BE}" type="datetimeFigureOut">
              <a:rPr lang="lt-LT" smtClean="0"/>
              <a:t>2020.05.14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58C8B36-2597-4A4F-927F-57A0ECF4FF5D}" type="slidenum">
              <a:rPr lang="lt-LT" smtClean="0"/>
              <a:t>‹#›</a:t>
            </a:fld>
            <a:endParaRPr lang="lt-LT"/>
          </a:p>
        </p:txBody>
      </p:sp>
    </p:spTree>
    <p:extLst>
      <p:ext uri="{BB962C8B-B14F-4D97-AF65-F5344CB8AC3E}">
        <p14:creationId xmlns:p14="http://schemas.microsoft.com/office/powerpoint/2010/main" val="23279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C0BB6-A075-4694-9D01-3494819812BE}" type="datetimeFigureOut">
              <a:rPr lang="lt-LT" smtClean="0"/>
              <a:t>2020.05.14</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C8B36-2597-4A4F-927F-57A0ECF4FF5D}" type="slidenum">
              <a:rPr lang="lt-LT" smtClean="0"/>
              <a:t>‹#›</a:t>
            </a:fld>
            <a:endParaRPr lang="lt-LT"/>
          </a:p>
        </p:txBody>
      </p:sp>
    </p:spTree>
    <p:extLst>
      <p:ext uri="{BB962C8B-B14F-4D97-AF65-F5344CB8AC3E}">
        <p14:creationId xmlns:p14="http://schemas.microsoft.com/office/powerpoint/2010/main" val="3109736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seimas.lrs.lt/portal/legalAct/lt/TAD/9d0d0d91840611eaa51db668f0092944?jfwid=-brx0ubjh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683568" y="332656"/>
            <a:ext cx="7772400" cy="1470025"/>
          </a:xfrm>
        </p:spPr>
        <p:txBody>
          <a:bodyPr>
            <a:noAutofit/>
          </a:bodyPr>
          <a:lstStyle/>
          <a:p>
            <a:r>
              <a:rPr lang="lt-LT" sz="3600" b="1" dirty="0" smtClean="0">
                <a:latin typeface="Times New Roman" panose="02020603050405020304" pitchFamily="18" charset="0"/>
                <a:cs typeface="Times New Roman" panose="02020603050405020304" pitchFamily="18" charset="0"/>
              </a:rPr>
              <a:t>Atėjo laikas apsaugoti vaikus nuo smurto. Tai kiekvieno mūsų atsakomybė</a:t>
            </a:r>
            <a:endParaRPr lang="lt-LT" sz="3600" b="1" dirty="0">
              <a:latin typeface="Times New Roman" panose="02020603050405020304" pitchFamily="18" charset="0"/>
              <a:cs typeface="Times New Roman" panose="02020603050405020304" pitchFamily="18" charset="0"/>
            </a:endParaRPr>
          </a:p>
        </p:txBody>
      </p:sp>
      <p:sp>
        <p:nvSpPr>
          <p:cNvPr id="3" name="Antrinis pavadinimas 2"/>
          <p:cNvSpPr>
            <a:spLocks noGrp="1"/>
          </p:cNvSpPr>
          <p:nvPr>
            <p:ph type="subTitle" idx="1"/>
          </p:nvPr>
        </p:nvSpPr>
        <p:spPr>
          <a:xfrm>
            <a:off x="1331640" y="5013176"/>
            <a:ext cx="6400800" cy="1584176"/>
          </a:xfrm>
        </p:spPr>
        <p:txBody>
          <a:bodyPr>
            <a:normAutofit fontScale="92500" lnSpcReduction="10000"/>
          </a:bodyPr>
          <a:lstStyle/>
          <a:p>
            <a:r>
              <a:rPr lang="lt-LT" dirty="0" smtClean="0"/>
              <a:t>Ikimokyklinio ugdymo mokytoja</a:t>
            </a:r>
          </a:p>
          <a:p>
            <a:r>
              <a:rPr lang="lt-LT" dirty="0" smtClean="0"/>
              <a:t>Žaneta </a:t>
            </a:r>
            <a:r>
              <a:rPr lang="lt-LT" dirty="0" err="1" smtClean="0"/>
              <a:t>Burdulienė</a:t>
            </a:r>
            <a:endParaRPr lang="lt-LT" dirty="0" smtClean="0"/>
          </a:p>
          <a:p>
            <a:r>
              <a:rPr lang="lt-LT" dirty="0" smtClean="0"/>
              <a:t>2020 m.</a:t>
            </a:r>
            <a:endParaRPr lang="lt-L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132856"/>
            <a:ext cx="2421467"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443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2800" u="sng" dirty="0" smtClean="0">
                <a:latin typeface="Times New Roman" panose="02020603050405020304" pitchFamily="18" charset="0"/>
                <a:cs typeface="Times New Roman" panose="02020603050405020304" pitchFamily="18" charset="0"/>
              </a:rPr>
              <a:t>KOKS JIS GALI BŪTI?</a:t>
            </a:r>
            <a:endParaRPr lang="lt-LT" sz="2800" u="sng"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1600200"/>
            <a:ext cx="8229600" cy="4997152"/>
          </a:xfrm>
        </p:spPr>
        <p:txBody>
          <a:bodyPr>
            <a:normAutofit/>
          </a:bodyPr>
          <a:lstStyle/>
          <a:p>
            <a:pPr algn="just">
              <a:buFont typeface="Wingdings" panose="05000000000000000000" pitchFamily="2" charset="2"/>
              <a:buChar char="Ø"/>
            </a:pPr>
            <a:r>
              <a:rPr lang="lt-LT" sz="2800" dirty="0" smtClean="0">
                <a:latin typeface="Times New Roman" panose="02020603050405020304" pitchFamily="18" charset="0"/>
                <a:cs typeface="Times New Roman" panose="02020603050405020304" pitchFamily="18" charset="0"/>
              </a:rPr>
              <a:t>Menkinimas – nuolatinis neigiamas vaiko, jo poelgių, pomėgių, darbų vertinimas.</a:t>
            </a:r>
          </a:p>
          <a:p>
            <a:pPr algn="just">
              <a:buFont typeface="Wingdings" panose="05000000000000000000" pitchFamily="2" charset="2"/>
              <a:buChar char="Ø"/>
            </a:pPr>
            <a:r>
              <a:rPr lang="lt-LT" sz="2800" dirty="0" smtClean="0">
                <a:latin typeface="Times New Roman" panose="02020603050405020304" pitchFamily="18" charset="0"/>
                <a:cs typeface="Times New Roman" panose="02020603050405020304" pitchFamily="18" charset="0"/>
              </a:rPr>
              <a:t>Ignoravimas – kai suaugęs visiškai nekreipia dėmesio į vaiką, su juo nebendrauja kasdieniame gyvenime.</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Nuolatinis gąsdinimas, grasinimas, kad jis ar jo artimieji patirs kitokios formos smurtą, kitokiais būdais siekiama, kad vaikas jaustų nuolatinę baimę, sukėlimas.</a:t>
            </a:r>
          </a:p>
          <a:p>
            <a:pPr algn="just">
              <a:buFont typeface="Wingdings" panose="05000000000000000000" pitchFamily="2" charset="2"/>
              <a:buChar char="Ø"/>
            </a:pPr>
            <a:r>
              <a:rPr lang="lt-LT" sz="2800" dirty="0" smtClean="0">
                <a:latin typeface="Times New Roman" panose="02020603050405020304" pitchFamily="18" charset="0"/>
                <a:cs typeface="Times New Roman" panose="02020603050405020304" pitchFamily="18" charset="0"/>
              </a:rPr>
              <a:t>Netinkama vaiko kontrolė – labai griežtas auklėjimas, ar jokio auklėjimo, nenuoseklumas.</a:t>
            </a:r>
          </a:p>
        </p:txBody>
      </p:sp>
    </p:spTree>
    <p:extLst>
      <p:ext uri="{BB962C8B-B14F-4D97-AF65-F5344CB8AC3E}">
        <p14:creationId xmlns:p14="http://schemas.microsoft.com/office/powerpoint/2010/main" val="2802301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normAutofit/>
          </a:bodyPr>
          <a:lstStyle/>
          <a:p>
            <a:pPr lvl="0" algn="just">
              <a:buFont typeface="Wingdings" panose="05000000000000000000" pitchFamily="2" charset="2"/>
              <a:buChar char="Ø"/>
            </a:pPr>
            <a:r>
              <a:rPr lang="lt-LT" sz="2800" dirty="0">
                <a:solidFill>
                  <a:prstClr val="black"/>
                </a:solidFill>
                <a:latin typeface="Times New Roman" panose="02020603050405020304" pitchFamily="18" charset="0"/>
                <a:cs typeface="Times New Roman" panose="02020603050405020304" pitchFamily="18" charset="0"/>
              </a:rPr>
              <a:t> Labai aukštų reikalavimų vaikui kėlimas </a:t>
            </a:r>
            <a:r>
              <a:rPr lang="lt-LT" sz="2800" dirty="0" smtClean="0">
                <a:solidFill>
                  <a:prstClr val="black"/>
                </a:solidFill>
                <a:latin typeface="Times New Roman" panose="02020603050405020304" pitchFamily="18" charset="0"/>
                <a:cs typeface="Times New Roman" panose="02020603050405020304" pitchFamily="18" charset="0"/>
              </a:rPr>
              <a:t>– </a:t>
            </a:r>
            <a:r>
              <a:rPr lang="lt-LT" sz="2800" dirty="0">
                <a:solidFill>
                  <a:prstClr val="black"/>
                </a:solidFill>
                <a:latin typeface="Times New Roman" panose="02020603050405020304" pitchFamily="18" charset="0"/>
                <a:cs typeface="Times New Roman" panose="02020603050405020304" pitchFamily="18" charset="0"/>
              </a:rPr>
              <a:t>vaikui iškelti reikalavimai ne pagal jo amžių ir jis </a:t>
            </a:r>
            <a:r>
              <a:rPr lang="lt-LT" sz="2800" dirty="0" smtClean="0">
                <a:solidFill>
                  <a:prstClr val="black"/>
                </a:solidFill>
                <a:latin typeface="Times New Roman" panose="02020603050405020304" pitchFamily="18" charset="0"/>
                <a:cs typeface="Times New Roman" panose="02020603050405020304" pitchFamily="18" charset="0"/>
              </a:rPr>
              <a:t>menkinamas, jei </a:t>
            </a:r>
            <a:r>
              <a:rPr lang="lt-LT" sz="2800" dirty="0">
                <a:solidFill>
                  <a:prstClr val="black"/>
                </a:solidFill>
                <a:latin typeface="Times New Roman" panose="02020603050405020304" pitchFamily="18" charset="0"/>
                <a:cs typeface="Times New Roman" panose="02020603050405020304" pitchFamily="18" charset="0"/>
              </a:rPr>
              <a:t>šių reikalavimų neįvykdo.</a:t>
            </a:r>
          </a:p>
          <a:p>
            <a:pPr lvl="0" algn="just">
              <a:buFont typeface="Wingdings" panose="05000000000000000000" pitchFamily="2" charset="2"/>
              <a:buChar char="Ø"/>
            </a:pPr>
            <a:r>
              <a:rPr lang="lt-LT" sz="2800" dirty="0">
                <a:solidFill>
                  <a:prstClr val="black"/>
                </a:solidFill>
                <a:latin typeface="Times New Roman" panose="02020603050405020304" pitchFamily="18" charset="0"/>
                <a:cs typeface="Times New Roman" panose="02020603050405020304" pitchFamily="18" charset="0"/>
              </a:rPr>
              <a:t> Vaiko emocinis išnaudojimas suaugusio problemoms spręsti.</a:t>
            </a:r>
          </a:p>
          <a:p>
            <a:pPr lvl="0" algn="just">
              <a:buFont typeface="Wingdings" panose="05000000000000000000" pitchFamily="2" charset="2"/>
              <a:buChar char="Ø"/>
            </a:pPr>
            <a:r>
              <a:rPr lang="lt-LT" sz="2800" dirty="0">
                <a:solidFill>
                  <a:prstClr val="black"/>
                </a:solidFill>
                <a:latin typeface="Times New Roman" panose="02020603050405020304" pitchFamily="18" charset="0"/>
                <a:cs typeface="Times New Roman" panose="02020603050405020304" pitchFamily="18" charset="0"/>
              </a:rPr>
              <a:t> Neleidžiama vaikui bendrauti su kitais asmenimis, dalyvauti renginiuose. </a:t>
            </a:r>
          </a:p>
          <a:p>
            <a:pPr lvl="0" algn="just">
              <a:buFont typeface="Wingdings" panose="05000000000000000000" pitchFamily="2" charset="2"/>
              <a:buChar char="Ø"/>
            </a:pPr>
            <a:r>
              <a:rPr lang="lt-LT" sz="2800" dirty="0">
                <a:solidFill>
                  <a:prstClr val="black"/>
                </a:solidFill>
                <a:latin typeface="Times New Roman" panose="02020603050405020304" pitchFamily="18" charset="0"/>
                <a:cs typeface="Times New Roman" panose="02020603050405020304" pitchFamily="18" charset="0"/>
              </a:rPr>
              <a:t> Siekiama, kad vaikas nutrauktų bet kokius asmeninius ryšius. </a:t>
            </a:r>
          </a:p>
          <a:p>
            <a:pPr marL="0" indent="0">
              <a:buNone/>
            </a:pPr>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918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2800" u="sng" dirty="0" smtClean="0">
                <a:latin typeface="Times New Roman" panose="02020603050405020304" pitchFamily="18" charset="0"/>
                <a:cs typeface="Times New Roman" panose="02020603050405020304" pitchFamily="18" charset="0"/>
              </a:rPr>
              <a:t>KOKIE POŽYMIAI LEIS ATPAŽINTI?</a:t>
            </a:r>
            <a:endParaRPr lang="lt-LT" sz="2800" u="sng"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rmAutofit/>
          </a:bodyPr>
          <a:lstStyle/>
          <a:p>
            <a:pPr algn="just">
              <a:buFont typeface="Wingdings" panose="05000000000000000000" pitchFamily="2" charset="2"/>
              <a:buChar char="Ø"/>
            </a:pPr>
            <a:r>
              <a:rPr lang="lt-LT" sz="2800" dirty="0" smtClean="0">
                <a:latin typeface="Times New Roman" panose="02020603050405020304" pitchFamily="18" charset="0"/>
                <a:cs typeface="Times New Roman" panose="02020603050405020304" pitchFamily="18" charset="0"/>
              </a:rPr>
              <a:t> Apatija, nieko nenori daryti.</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V</a:t>
            </a:r>
            <a:r>
              <a:rPr lang="lt-LT" sz="2800" dirty="0" smtClean="0">
                <a:latin typeface="Times New Roman" panose="02020603050405020304" pitchFamily="18" charset="0"/>
                <a:cs typeface="Times New Roman" panose="02020603050405020304" pitchFamily="18" charset="0"/>
              </a:rPr>
              <a:t>engia veiklų, žaidimų, kuriuose dalyvauja kiti vaikai.</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Menka </a:t>
            </a:r>
            <a:r>
              <a:rPr lang="lt-LT" sz="2800" dirty="0" err="1" smtClean="0">
                <a:latin typeface="Times New Roman" panose="02020603050405020304" pitchFamily="18" charset="0"/>
                <a:cs typeface="Times New Roman" panose="02020603050405020304" pitchFamily="18" charset="0"/>
              </a:rPr>
              <a:t>savivertė</a:t>
            </a:r>
            <a:r>
              <a:rPr lang="lt-LT" sz="28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Mokymosi sunkumai, miego sutrikimai.</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Save žalojantis elgesys, mintys apie savižudybę.</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N</a:t>
            </a:r>
            <a:r>
              <a:rPr lang="lt-LT" sz="2800" dirty="0" smtClean="0">
                <a:latin typeface="Times New Roman" panose="02020603050405020304" pitchFamily="18" charset="0"/>
                <a:cs typeface="Times New Roman" panose="02020603050405020304" pitchFamily="18" charset="0"/>
              </a:rPr>
              <a:t>erimas, bloga nuotaika.</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N</a:t>
            </a:r>
            <a:r>
              <a:rPr lang="lt-LT" sz="2800" dirty="0" smtClean="0">
                <a:latin typeface="Times New Roman" panose="02020603050405020304" pitchFamily="18" charset="0"/>
                <a:cs typeface="Times New Roman" panose="02020603050405020304" pitchFamily="18" charset="0"/>
              </a:rPr>
              <a:t>etinkamas elgesys.</a:t>
            </a:r>
          </a:p>
        </p:txBody>
      </p:sp>
    </p:spTree>
    <p:extLst>
      <p:ext uri="{BB962C8B-B14F-4D97-AF65-F5344CB8AC3E}">
        <p14:creationId xmlns:p14="http://schemas.microsoft.com/office/powerpoint/2010/main" val="2256975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1268760"/>
            <a:ext cx="8229600" cy="4857403"/>
          </a:xfrm>
        </p:spPr>
        <p:txBody>
          <a:bodyPr>
            <a:normAutofit/>
          </a:bodyPr>
          <a:lstStyle/>
          <a:p>
            <a:pPr lvl="0">
              <a:buFont typeface="Wingdings" panose="05000000000000000000" pitchFamily="2" charset="2"/>
              <a:buChar char="Ø"/>
            </a:pPr>
            <a:r>
              <a:rPr lang="lt-LT" sz="2800" dirty="0">
                <a:solidFill>
                  <a:prstClr val="black"/>
                </a:solidFill>
                <a:latin typeface="Times New Roman" panose="02020603050405020304" pitchFamily="18" charset="0"/>
                <a:cs typeface="Times New Roman" panose="02020603050405020304" pitchFamily="18" charset="0"/>
              </a:rPr>
              <a:t> Skundžiasi nuolatiniais pilvo, galvos skausmais.</a:t>
            </a:r>
          </a:p>
          <a:p>
            <a:pPr lvl="0">
              <a:buFont typeface="Wingdings" panose="05000000000000000000" pitchFamily="2" charset="2"/>
              <a:buChar char="Ø"/>
            </a:pPr>
            <a:r>
              <a:rPr lang="lt-LT" sz="2800" dirty="0">
                <a:solidFill>
                  <a:prstClr val="black"/>
                </a:solidFill>
                <a:latin typeface="Times New Roman" panose="02020603050405020304" pitchFamily="18" charset="0"/>
                <a:cs typeface="Times New Roman" panose="02020603050405020304" pitchFamily="18" charset="0"/>
              </a:rPr>
              <a:t> Raidos atsilikimai, dideli sunkumai mokykloje.</a:t>
            </a:r>
          </a:p>
          <a:p>
            <a:pPr lvl="0">
              <a:buFont typeface="Wingdings" panose="05000000000000000000" pitchFamily="2" charset="2"/>
              <a:buChar char="Ø"/>
            </a:pPr>
            <a:r>
              <a:rPr lang="lt-LT" sz="2800" dirty="0">
                <a:solidFill>
                  <a:prstClr val="black"/>
                </a:solidFill>
                <a:latin typeface="Times New Roman" panose="02020603050405020304" pitchFamily="18" charset="0"/>
                <a:cs typeface="Times New Roman" panose="02020603050405020304" pitchFamily="18" charset="0"/>
              </a:rPr>
              <a:t> Apetito sutrikimai, baimės padidėjimas, perdėtai jautrus reagavimas.</a:t>
            </a:r>
          </a:p>
          <a:p>
            <a:pPr lvl="0">
              <a:buFont typeface="Wingdings" panose="05000000000000000000" pitchFamily="2" charset="2"/>
              <a:buChar char="Ø"/>
            </a:pPr>
            <a:r>
              <a:rPr lang="lt-LT" sz="2800" dirty="0">
                <a:solidFill>
                  <a:prstClr val="black"/>
                </a:solidFill>
                <a:latin typeface="Times New Roman" panose="02020603050405020304" pitchFamily="18" charset="0"/>
                <a:cs typeface="Times New Roman" panose="02020603050405020304" pitchFamily="18" charset="0"/>
              </a:rPr>
              <a:t> Vaikas skundžiasi dėl patyčių.</a:t>
            </a:r>
          </a:p>
          <a:p>
            <a:pPr lvl="0">
              <a:buFont typeface="Wingdings" panose="05000000000000000000" pitchFamily="2" charset="2"/>
              <a:buChar char="Ø"/>
            </a:pPr>
            <a:r>
              <a:rPr lang="lt-LT" sz="2800" dirty="0">
                <a:solidFill>
                  <a:prstClr val="black"/>
                </a:solidFill>
                <a:latin typeface="Times New Roman" panose="02020603050405020304" pitchFamily="18" charset="0"/>
                <a:cs typeface="Times New Roman" panose="02020603050405020304" pitchFamily="18" charset="0"/>
              </a:rPr>
              <a:t> Agresija.</a:t>
            </a:r>
          </a:p>
          <a:p>
            <a:pPr marL="0" indent="0">
              <a:buNone/>
            </a:pP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827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44624"/>
            <a:ext cx="8229600" cy="3168352"/>
          </a:xfrm>
        </p:spPr>
        <p:txBody>
          <a:bodyPr>
            <a:noAutofit/>
          </a:bodyPr>
          <a:lstStyle/>
          <a:p>
            <a:r>
              <a:rPr lang="lt-LT" sz="2800" u="sng" dirty="0" smtClean="0">
                <a:latin typeface="Times New Roman" panose="02020603050405020304" pitchFamily="18" charset="0"/>
                <a:cs typeface="Times New Roman" panose="02020603050405020304" pitchFamily="18" charset="0"/>
              </a:rPr>
              <a:t>SEKSUALINIS SMURTAS </a:t>
            </a:r>
            <a:r>
              <a:rPr lang="lt-LT" sz="2800" dirty="0" smtClean="0">
                <a:latin typeface="Times New Roman" panose="02020603050405020304" pitchFamily="18" charset="0"/>
                <a:cs typeface="Times New Roman" panose="02020603050405020304" pitchFamily="18" charset="0"/>
              </a:rPr>
              <a:t>– tyčiniai nusikaltimai, tokie kaip išžaginimas, seksualinis prievartavimas, privertimas lytiškai santykiauti, lytinės aistros tenkinimas, seksualinis priekabiavimas, jaunesnio nei 16 metų asmens viliojimas, tvirkinimas, vaiko įtraukimas į prostituciją, pornografiją, seksualinę vergovę ir kitos seksualinio išnaudojimo formos. </a:t>
            </a:r>
            <a:endParaRPr lang="lt-LT" sz="2800" u="sng"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3164336"/>
            <a:ext cx="4032448" cy="369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297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2800" u="sng" dirty="0" smtClean="0">
                <a:latin typeface="Times New Roman" panose="02020603050405020304" pitchFamily="18" charset="0"/>
                <a:cs typeface="Times New Roman" panose="02020603050405020304" pitchFamily="18" charset="0"/>
              </a:rPr>
              <a:t>KOKS JIS GALI BŪTI?</a:t>
            </a:r>
            <a:endParaRPr lang="lt-LT" sz="2800" u="sng"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395536" y="1268760"/>
            <a:ext cx="8229600" cy="5257800"/>
          </a:xfrm>
        </p:spPr>
        <p:txBody>
          <a:bodyPr>
            <a:noAutofit/>
          </a:bodyPr>
          <a:lstStyle/>
          <a:p>
            <a:pPr algn="just">
              <a:buFont typeface="Wingdings" panose="05000000000000000000" pitchFamily="2" charset="2"/>
              <a:buChar char="Ø"/>
            </a:pPr>
            <a:r>
              <a:rPr lang="lt-LT" sz="2800" dirty="0" smtClean="0">
                <a:latin typeface="Times New Roman" panose="02020603050405020304" pitchFamily="18" charset="0"/>
                <a:cs typeface="Times New Roman" panose="02020603050405020304" pitchFamily="18" charset="0"/>
              </a:rPr>
              <a:t> Įvairaus pobūdžio seksualiniai santykiai.</a:t>
            </a:r>
          </a:p>
          <a:p>
            <a:pPr algn="just">
              <a:buFont typeface="Wingdings" panose="05000000000000000000" pitchFamily="2" charset="2"/>
              <a:buChar char="Ø"/>
            </a:pPr>
            <a:r>
              <a:rPr lang="lt-LT" sz="2800" dirty="0" smtClean="0">
                <a:latin typeface="Times New Roman" panose="02020603050405020304" pitchFamily="18" charset="0"/>
                <a:cs typeface="Times New Roman" panose="02020603050405020304" pitchFamily="18" charset="0"/>
              </a:rPr>
              <a:t> Daiktų kišimas į lytinius organus.</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Vaiko glostymas, lietimas, bučiavimas ir pan., siekiant seksualiai pasitenkinti.</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Vertimas vaiką tenkinti suaugusio aistrą – glostyti, liesti suaugusį, bučiuoti ir pan.</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Suaugusio lytinių organų demonstravimas ar vertimas vaiką tai daryti.</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Vaiko įtraukimas į pornografinę veiklą, prostituciją, rodymas pornografinių filmų ir seksualinio pobūdžio kalbos su vaiku.</a:t>
            </a:r>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323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2800" u="sng" dirty="0" smtClean="0">
                <a:latin typeface="Times New Roman" panose="02020603050405020304" pitchFamily="18" charset="0"/>
                <a:cs typeface="Times New Roman" panose="02020603050405020304" pitchFamily="18" charset="0"/>
              </a:rPr>
              <a:t>KOKIE POŽYMIAI LEIS ATPAŽINTI?</a:t>
            </a:r>
            <a:endParaRPr lang="lt-LT" sz="2800" u="sng"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rmAutofit fontScale="92500" lnSpcReduction="10000"/>
          </a:bodyPr>
          <a:lstStyle/>
          <a:p>
            <a:pPr algn="just">
              <a:buFont typeface="Wingdings" panose="05000000000000000000" pitchFamily="2" charset="2"/>
              <a:buChar char="Ø"/>
            </a:pPr>
            <a:r>
              <a:rPr lang="lt-LT" sz="3000" dirty="0" smtClean="0">
                <a:latin typeface="Times New Roman" panose="02020603050405020304" pitchFamily="18" charset="0"/>
                <a:cs typeface="Times New Roman" panose="02020603050405020304" pitchFamily="18" charset="0"/>
              </a:rPr>
              <a:t> Nubrozdinimai ar įdrėskimai intymiose vietose.</a:t>
            </a:r>
          </a:p>
          <a:p>
            <a:pPr algn="just">
              <a:buFont typeface="Wingdings" panose="05000000000000000000" pitchFamily="2" charset="2"/>
              <a:buChar char="Ø"/>
            </a:pPr>
            <a:r>
              <a:rPr lang="lt-LT" sz="3000" dirty="0">
                <a:latin typeface="Times New Roman" panose="02020603050405020304" pitchFamily="18" charset="0"/>
                <a:cs typeface="Times New Roman" panose="02020603050405020304" pitchFamily="18" charset="0"/>
              </a:rPr>
              <a:t> </a:t>
            </a:r>
            <a:r>
              <a:rPr lang="lt-LT" sz="3000" dirty="0" smtClean="0">
                <a:latin typeface="Times New Roman" panose="02020603050405020304" pitchFamily="18" charset="0"/>
                <a:cs typeface="Times New Roman" panose="02020603050405020304" pitchFamily="18" charset="0"/>
              </a:rPr>
              <a:t>Seksualinio pobūdžio veiksmai žaidžiant.</a:t>
            </a:r>
          </a:p>
          <a:p>
            <a:pPr algn="just">
              <a:buFont typeface="Wingdings" panose="05000000000000000000" pitchFamily="2" charset="2"/>
              <a:buChar char="Ø"/>
            </a:pPr>
            <a:r>
              <a:rPr lang="lt-LT" sz="3000" dirty="0">
                <a:latin typeface="Times New Roman" panose="02020603050405020304" pitchFamily="18" charset="0"/>
                <a:cs typeface="Times New Roman" panose="02020603050405020304" pitchFamily="18" charset="0"/>
              </a:rPr>
              <a:t> </a:t>
            </a:r>
            <a:r>
              <a:rPr lang="lt-LT" sz="3000" dirty="0" smtClean="0">
                <a:latin typeface="Times New Roman" panose="02020603050405020304" pitchFamily="18" charset="0"/>
                <a:cs typeface="Times New Roman" panose="02020603050405020304" pitchFamily="18" charset="0"/>
              </a:rPr>
              <a:t>Seksualinio pobūdžio kalba ar gestai.</a:t>
            </a:r>
          </a:p>
          <a:p>
            <a:pPr algn="just">
              <a:buFont typeface="Wingdings" panose="05000000000000000000" pitchFamily="2" charset="2"/>
              <a:buChar char="Ø"/>
            </a:pPr>
            <a:r>
              <a:rPr lang="lt-LT" sz="3000" dirty="0">
                <a:latin typeface="Times New Roman" panose="02020603050405020304" pitchFamily="18" charset="0"/>
                <a:cs typeface="Times New Roman" panose="02020603050405020304" pitchFamily="18" charset="0"/>
              </a:rPr>
              <a:t> </a:t>
            </a:r>
            <a:r>
              <a:rPr lang="lt-LT" sz="3000" dirty="0" smtClean="0">
                <a:latin typeface="Times New Roman" panose="02020603050405020304" pitchFamily="18" charset="0"/>
                <a:cs typeface="Times New Roman" panose="02020603050405020304" pitchFamily="18" charset="0"/>
              </a:rPr>
              <a:t>Amžiaus neatitinkančios išsamios žinios apie lytinį gyvenimą.</a:t>
            </a:r>
          </a:p>
          <a:p>
            <a:pPr algn="just">
              <a:buFont typeface="Wingdings" panose="05000000000000000000" pitchFamily="2" charset="2"/>
              <a:buChar char="Ø"/>
            </a:pPr>
            <a:r>
              <a:rPr lang="lt-LT" sz="3000" dirty="0">
                <a:latin typeface="Times New Roman" panose="02020603050405020304" pitchFamily="18" charset="0"/>
                <a:cs typeface="Times New Roman" panose="02020603050405020304" pitchFamily="18" charset="0"/>
              </a:rPr>
              <a:t> </a:t>
            </a:r>
            <a:r>
              <a:rPr lang="lt-LT" sz="3000" dirty="0" smtClean="0">
                <a:latin typeface="Times New Roman" panose="02020603050405020304" pitchFamily="18" charset="0"/>
                <a:cs typeface="Times New Roman" panose="02020603050405020304" pitchFamily="18" charset="0"/>
              </a:rPr>
              <a:t>Sergamumas lytiškai plintančiomis ligomis.</a:t>
            </a:r>
          </a:p>
          <a:p>
            <a:pPr algn="just">
              <a:buFont typeface="Wingdings" panose="05000000000000000000" pitchFamily="2" charset="2"/>
              <a:buChar char="Ø"/>
            </a:pPr>
            <a:r>
              <a:rPr lang="lt-LT" sz="3000" dirty="0">
                <a:latin typeface="Times New Roman" panose="02020603050405020304" pitchFamily="18" charset="0"/>
                <a:cs typeface="Times New Roman" panose="02020603050405020304" pitchFamily="18" charset="0"/>
              </a:rPr>
              <a:t> </a:t>
            </a:r>
            <a:r>
              <a:rPr lang="lt-LT" sz="3000" dirty="0" smtClean="0">
                <a:latin typeface="Times New Roman" panose="02020603050405020304" pitchFamily="18" charset="0"/>
                <a:cs typeface="Times New Roman" panose="02020603050405020304" pitchFamily="18" charset="0"/>
              </a:rPr>
              <a:t>Nėštumas.</a:t>
            </a:r>
          </a:p>
          <a:p>
            <a:pPr algn="just">
              <a:buFont typeface="Wingdings" panose="05000000000000000000" pitchFamily="2" charset="2"/>
              <a:buChar char="Ø"/>
            </a:pPr>
            <a:r>
              <a:rPr lang="lt-LT" sz="3000" dirty="0">
                <a:latin typeface="Times New Roman" panose="02020603050405020304" pitchFamily="18" charset="0"/>
                <a:cs typeface="Times New Roman" panose="02020603050405020304" pitchFamily="18" charset="0"/>
              </a:rPr>
              <a:t> </a:t>
            </a:r>
            <a:r>
              <a:rPr lang="lt-LT" sz="3000" dirty="0" smtClean="0">
                <a:latin typeface="Times New Roman" panose="02020603050405020304" pitchFamily="18" charset="0"/>
                <a:cs typeface="Times New Roman" panose="02020603050405020304" pitchFamily="18" charset="0"/>
              </a:rPr>
              <a:t>Vaiko pasakojimas apie patirtą seksualinį smurtą.</a:t>
            </a:r>
          </a:p>
          <a:p>
            <a:pPr marL="0" indent="0" algn="just">
              <a:buNone/>
            </a:pPr>
            <a:r>
              <a:rPr lang="lt-LT" sz="3000" dirty="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266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332656"/>
            <a:ext cx="8229600" cy="5793507"/>
          </a:xfrm>
        </p:spPr>
        <p:txBody>
          <a:bodyPr>
            <a:normAutofit/>
          </a:bodyPr>
          <a:lstStyle/>
          <a:p>
            <a:pPr lvl="0" algn="just">
              <a:buFont typeface="Wingdings" panose="05000000000000000000" pitchFamily="2" charset="2"/>
              <a:buChar char="Ø"/>
            </a:pPr>
            <a:r>
              <a:rPr lang="lt-LT" sz="2800" dirty="0">
                <a:solidFill>
                  <a:prstClr val="black"/>
                </a:solidFill>
                <a:latin typeface="Times New Roman" panose="02020603050405020304" pitchFamily="18" charset="0"/>
                <a:cs typeface="Times New Roman" panose="02020603050405020304" pitchFamily="18" charset="0"/>
              </a:rPr>
              <a:t>Nepaaiškinamas kraujavimas iš lytinių organų.</a:t>
            </a:r>
          </a:p>
          <a:p>
            <a:pPr lvl="0" algn="just">
              <a:buFont typeface="Wingdings" panose="05000000000000000000" pitchFamily="2" charset="2"/>
              <a:buChar char="Ø"/>
            </a:pPr>
            <a:r>
              <a:rPr lang="lt-LT" sz="2800" dirty="0">
                <a:solidFill>
                  <a:prstClr val="black"/>
                </a:solidFill>
                <a:latin typeface="Times New Roman" panose="02020603050405020304" pitchFamily="18" charset="0"/>
                <a:cs typeface="Times New Roman" panose="02020603050405020304" pitchFamily="18" charset="0"/>
              </a:rPr>
              <a:t> Patinimai, skausmas, niežėjimas, lytiniuose organuose bei išskyros iš jų, skausmingas šlapinimasis</a:t>
            </a:r>
            <a:r>
              <a:rPr lang="lt-LT" sz="2800" dirty="0" smtClean="0">
                <a:solidFill>
                  <a:prstClr val="black"/>
                </a:solidFill>
                <a:latin typeface="Times New Roman" panose="02020603050405020304" pitchFamily="18" charset="0"/>
                <a:cs typeface="Times New Roman" panose="02020603050405020304" pitchFamily="18" charset="0"/>
              </a:rPr>
              <a:t>.</a:t>
            </a:r>
          </a:p>
          <a:p>
            <a:pPr lvl="0" algn="just">
              <a:buFont typeface="Wingdings" panose="05000000000000000000" pitchFamily="2" charset="2"/>
              <a:buChar char="Ø"/>
            </a:pPr>
            <a:r>
              <a:rPr lang="lt-LT" sz="2800" dirty="0">
                <a:solidFill>
                  <a:prstClr val="black"/>
                </a:solidFill>
                <a:latin typeface="Times New Roman" panose="02020603050405020304" pitchFamily="18" charset="0"/>
                <a:cs typeface="Times New Roman" panose="02020603050405020304" pitchFamily="18" charset="0"/>
              </a:rPr>
              <a:t> </a:t>
            </a:r>
            <a:r>
              <a:rPr lang="lt-LT" sz="2800" dirty="0" smtClean="0">
                <a:solidFill>
                  <a:prstClr val="black"/>
                </a:solidFill>
                <a:latin typeface="Times New Roman" panose="02020603050405020304" pitchFamily="18" charset="0"/>
                <a:cs typeface="Times New Roman" panose="02020603050405020304" pitchFamily="18" charset="0"/>
              </a:rPr>
              <a:t>Žaizdos burnoje, ant lūpų.</a:t>
            </a:r>
          </a:p>
          <a:p>
            <a:pPr lvl="0" algn="just">
              <a:buFont typeface="Wingdings" panose="05000000000000000000" pitchFamily="2" charset="2"/>
              <a:buChar char="Ø"/>
            </a:pPr>
            <a:r>
              <a:rPr lang="lt-LT" sz="2800" dirty="0">
                <a:solidFill>
                  <a:prstClr val="black"/>
                </a:solidFill>
                <a:latin typeface="Times New Roman" panose="02020603050405020304" pitchFamily="18" charset="0"/>
                <a:cs typeface="Times New Roman" panose="02020603050405020304" pitchFamily="18" charset="0"/>
              </a:rPr>
              <a:t> </a:t>
            </a:r>
            <a:r>
              <a:rPr lang="lt-LT" sz="2800" dirty="0" smtClean="0">
                <a:solidFill>
                  <a:prstClr val="black"/>
                </a:solidFill>
                <a:latin typeface="Times New Roman" panose="02020603050405020304" pitchFamily="18" charset="0"/>
                <a:cs typeface="Times New Roman" panose="02020603050405020304" pitchFamily="18" charset="0"/>
              </a:rPr>
              <a:t>Vienos lyties baimė vaikui ar konkrečiam žmogui. </a:t>
            </a:r>
          </a:p>
          <a:p>
            <a:pPr lvl="0" algn="just">
              <a:buFont typeface="Wingdings" panose="05000000000000000000" pitchFamily="2" charset="2"/>
              <a:buChar char="Ø"/>
            </a:pPr>
            <a:r>
              <a:rPr lang="lt-LT" sz="2800" dirty="0" smtClean="0">
                <a:solidFill>
                  <a:prstClr val="black"/>
                </a:solidFill>
                <a:latin typeface="Times New Roman" panose="02020603050405020304" pitchFamily="18" charset="0"/>
                <a:cs typeface="Times New Roman" panose="02020603050405020304" pitchFamily="18" charset="0"/>
              </a:rPr>
              <a:t>Piešiniai seksualinėmis temomis, seksualiai agresyvus elgesys.</a:t>
            </a:r>
          </a:p>
          <a:p>
            <a:pPr lvl="0" algn="just">
              <a:buFont typeface="Wingdings" panose="05000000000000000000" pitchFamily="2" charset="2"/>
              <a:buChar char="Ø"/>
            </a:pPr>
            <a:r>
              <a:rPr lang="lt-LT" sz="2800" dirty="0">
                <a:solidFill>
                  <a:prstClr val="black"/>
                </a:solidFill>
                <a:latin typeface="Times New Roman" panose="02020603050405020304" pitchFamily="18" charset="0"/>
                <a:cs typeface="Times New Roman" panose="02020603050405020304" pitchFamily="18" charset="0"/>
              </a:rPr>
              <a:t> </a:t>
            </a:r>
            <a:r>
              <a:rPr lang="lt-LT" sz="2800" dirty="0" smtClean="0">
                <a:solidFill>
                  <a:prstClr val="black"/>
                </a:solidFill>
                <a:latin typeface="Times New Roman" panose="02020603050405020304" pitchFamily="18" charset="0"/>
                <a:cs typeface="Times New Roman" panose="02020603050405020304" pitchFamily="18" charset="0"/>
              </a:rPr>
              <a:t>Savo kūno demonstravimas kitiems.</a:t>
            </a:r>
          </a:p>
          <a:p>
            <a:pPr lvl="0" algn="just">
              <a:buFont typeface="Wingdings" panose="05000000000000000000" pitchFamily="2" charset="2"/>
              <a:buChar char="Ø"/>
            </a:pPr>
            <a:r>
              <a:rPr lang="lt-LT" sz="2800" dirty="0">
                <a:solidFill>
                  <a:prstClr val="black"/>
                </a:solidFill>
                <a:latin typeface="Times New Roman" panose="02020603050405020304" pitchFamily="18" charset="0"/>
                <a:cs typeface="Times New Roman" panose="02020603050405020304" pitchFamily="18" charset="0"/>
              </a:rPr>
              <a:t> </a:t>
            </a:r>
            <a:r>
              <a:rPr lang="lt-LT" sz="2800" dirty="0" smtClean="0">
                <a:solidFill>
                  <a:prstClr val="black"/>
                </a:solidFill>
                <a:latin typeface="Times New Roman" panose="02020603050405020304" pitchFamily="18" charset="0"/>
                <a:cs typeface="Times New Roman" panose="02020603050405020304" pitchFamily="18" charset="0"/>
              </a:rPr>
              <a:t>Fizinio kontakto  su suaugusiai siekimas.</a:t>
            </a:r>
          </a:p>
          <a:p>
            <a:pPr lvl="0" algn="just">
              <a:buFont typeface="Wingdings" panose="05000000000000000000" pitchFamily="2" charset="2"/>
              <a:buChar char="Ø"/>
            </a:pPr>
            <a:r>
              <a:rPr lang="lt-LT" sz="2800" dirty="0">
                <a:solidFill>
                  <a:prstClr val="black"/>
                </a:solidFill>
                <a:latin typeface="Times New Roman" panose="02020603050405020304" pitchFamily="18" charset="0"/>
                <a:cs typeface="Times New Roman" panose="02020603050405020304" pitchFamily="18" charset="0"/>
              </a:rPr>
              <a:t> </a:t>
            </a:r>
            <a:r>
              <a:rPr lang="lt-LT" sz="2800" dirty="0" smtClean="0">
                <a:solidFill>
                  <a:prstClr val="black"/>
                </a:solidFill>
                <a:latin typeface="Times New Roman" panose="02020603050405020304" pitchFamily="18" charset="0"/>
                <a:cs typeface="Times New Roman" panose="02020603050405020304" pitchFamily="18" charset="0"/>
              </a:rPr>
              <a:t>Kiti psichologinio smurto požymiai. </a:t>
            </a:r>
            <a:endParaRPr lang="lt-LT"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707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r>
              <a:rPr lang="lt-LT" sz="2800" u="sng" dirty="0" smtClean="0">
                <a:latin typeface="Times New Roman" panose="02020603050405020304" pitchFamily="18" charset="0"/>
                <a:cs typeface="Times New Roman" panose="02020603050405020304" pitchFamily="18" charset="0"/>
              </a:rPr>
              <a:t>NEPRIEŽIŪRA</a:t>
            </a:r>
            <a:r>
              <a:rPr lang="lt-LT" sz="2800" dirty="0" smtClean="0">
                <a:latin typeface="Times New Roman" panose="02020603050405020304" pitchFamily="18" charset="0"/>
                <a:cs typeface="Times New Roman" panose="02020603050405020304" pitchFamily="18" charset="0"/>
              </a:rPr>
              <a:t> – nuolatinis vaikui būtinų fizinių, emocinių ir socialinių poreikių netenkinimas ar aplaidus tenkinimas. Skurdas nelaikomas nepriežiūra. </a:t>
            </a:r>
            <a:endParaRPr lang="lt-LT" sz="2800" u="sng"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7666088" cy="478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981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2800" u="sng" dirty="0" smtClean="0">
                <a:latin typeface="Times New Roman" panose="02020603050405020304" pitchFamily="18" charset="0"/>
                <a:cs typeface="Times New Roman" panose="02020603050405020304" pitchFamily="18" charset="0"/>
              </a:rPr>
              <a:t>KOKS JIS GALI BŪTI?</a:t>
            </a:r>
            <a:endParaRPr lang="lt-LT" sz="2800" u="sng"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67544" y="1340768"/>
            <a:ext cx="8229600" cy="5328592"/>
          </a:xfrm>
        </p:spPr>
        <p:txBody>
          <a:bodyPr>
            <a:normAutofit/>
          </a:bodyPr>
          <a:lstStyle/>
          <a:p>
            <a:pPr algn="just">
              <a:buFont typeface="Wingdings" panose="05000000000000000000" pitchFamily="2" charset="2"/>
              <a:buChar char="Ø"/>
            </a:pPr>
            <a:r>
              <a:rPr lang="lt-LT" sz="2800" dirty="0" smtClean="0">
                <a:latin typeface="Times New Roman" panose="02020603050405020304" pitchFamily="18" charset="0"/>
                <a:cs typeface="Times New Roman" panose="02020603050405020304" pitchFamily="18" charset="0"/>
              </a:rPr>
              <a:t> Vaiko visapusiškas </a:t>
            </a:r>
            <a:r>
              <a:rPr lang="lt-LT" sz="2800" dirty="0" err="1" smtClean="0">
                <a:latin typeface="Times New Roman" panose="02020603050405020304" pitchFamily="18" charset="0"/>
                <a:cs typeface="Times New Roman" panose="02020603050405020304" pitchFamily="18" charset="0"/>
              </a:rPr>
              <a:t>apleistumas</a:t>
            </a:r>
            <a:r>
              <a:rPr lang="lt-LT" sz="2800" dirty="0" smtClean="0">
                <a:latin typeface="Times New Roman" panose="02020603050405020304" pitchFamily="18" charset="0"/>
                <a:cs typeface="Times New Roman" panose="02020603050405020304" pitchFamily="18" charset="0"/>
              </a:rPr>
              <a:t> – netinkama mityba, apranga, higienos įpročiai ir pan. </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Nesirūpinimas vaiko sveikata – nesilankoma pas gydytoją dėl ūminių ir lėtinių ligų, nesirūpinama jo viršsvoriu ar svorio priaugimu, psichologine sveikata, negydomas dantų ėduonis.</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Emocinis vaiko </a:t>
            </a:r>
            <a:r>
              <a:rPr lang="lt-LT" sz="2800" dirty="0" err="1" smtClean="0">
                <a:latin typeface="Times New Roman" panose="02020603050405020304" pitchFamily="18" charset="0"/>
                <a:cs typeface="Times New Roman" panose="02020603050405020304" pitchFamily="18" charset="0"/>
              </a:rPr>
              <a:t>apleistumas</a:t>
            </a:r>
            <a:r>
              <a:rPr lang="lt-LT" sz="2800" dirty="0" smtClean="0">
                <a:latin typeface="Times New Roman" panose="02020603050405020304" pitchFamily="18" charset="0"/>
                <a:cs typeface="Times New Roman" panose="02020603050405020304" pitchFamily="18" charset="0"/>
              </a:rPr>
              <a:t> – su juo nebendraujama, netenkinami jo psichologiniai poreikiai, skatinamas ar leidžiama vartoti alkoholį ar rūkalus.</a:t>
            </a:r>
          </a:p>
          <a:p>
            <a:pPr lvl="0"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a:solidFill>
                  <a:prstClr val="black"/>
                </a:solidFill>
                <a:latin typeface="Times New Roman" panose="02020603050405020304" pitchFamily="18" charset="0"/>
                <a:cs typeface="Times New Roman" panose="02020603050405020304" pitchFamily="18" charset="0"/>
              </a:rPr>
              <a:t> Socialinis vaiko </a:t>
            </a:r>
            <a:r>
              <a:rPr lang="lt-LT" sz="2800" dirty="0" err="1">
                <a:solidFill>
                  <a:prstClr val="black"/>
                </a:solidFill>
                <a:latin typeface="Times New Roman" panose="02020603050405020304" pitchFamily="18" charset="0"/>
                <a:cs typeface="Times New Roman" panose="02020603050405020304" pitchFamily="18" charset="0"/>
              </a:rPr>
              <a:t>apleistumas</a:t>
            </a:r>
            <a:r>
              <a:rPr lang="lt-LT" sz="2800" dirty="0">
                <a:solidFill>
                  <a:prstClr val="black"/>
                </a:solidFill>
                <a:latin typeface="Times New Roman" panose="02020603050405020304" pitchFamily="18" charset="0"/>
                <a:cs typeface="Times New Roman" panose="02020603050405020304" pitchFamily="18" charset="0"/>
              </a:rPr>
              <a:t> – vaikas nevedamas į darželį, mokyklą, jis nėra ugdomas ar lavinamas. </a:t>
            </a:r>
          </a:p>
          <a:p>
            <a:pPr marL="0" indent="0">
              <a:buNone/>
            </a:pPr>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60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642194"/>
          </a:xfrm>
        </p:spPr>
        <p:txBody>
          <a:bodyPr>
            <a:normAutofit/>
          </a:bodyPr>
          <a:lstStyle/>
          <a:p>
            <a:r>
              <a:rPr lang="lt-LT" sz="3600" dirty="0" smtClean="0">
                <a:latin typeface="Times New Roman" panose="02020603050405020304" pitchFamily="18" charset="0"/>
                <a:cs typeface="Times New Roman" panose="02020603050405020304" pitchFamily="18" charset="0"/>
              </a:rPr>
              <a:t>Seimas 2020-uosius metus paskelbė Vaikų emocinės gerovės metais. </a:t>
            </a:r>
            <a:r>
              <a:rPr lang="lt-LT" sz="2800" dirty="0" smtClean="0">
                <a:latin typeface="Times New Roman" panose="02020603050405020304" pitchFamily="18" charset="0"/>
                <a:cs typeface="Times New Roman" panose="02020603050405020304" pitchFamily="18" charset="0"/>
              </a:rPr>
              <a:t/>
            </a:r>
            <a:br>
              <a:rPr lang="lt-LT" sz="2800" dirty="0" smtClean="0">
                <a:latin typeface="Times New Roman" panose="02020603050405020304" pitchFamily="18" charset="0"/>
                <a:cs typeface="Times New Roman" panose="02020603050405020304" pitchFamily="18" charset="0"/>
              </a:rPr>
            </a:br>
            <a:endParaRPr lang="lt-LT" sz="2800"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8193734" cy="449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409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2400" u="sng" dirty="0" smtClean="0">
                <a:solidFill>
                  <a:prstClr val="black"/>
                </a:solidFill>
                <a:latin typeface="Times New Roman" panose="02020603050405020304" pitchFamily="18" charset="0"/>
                <a:cs typeface="Times New Roman" panose="02020603050405020304" pitchFamily="18" charset="0"/>
              </a:rPr>
              <a:t>KOKIE POŽYMIAI LEIS ATPAŽINTI? </a:t>
            </a:r>
            <a:endParaRPr lang="lt-LT" sz="2400" dirty="0"/>
          </a:p>
        </p:txBody>
      </p:sp>
      <p:sp>
        <p:nvSpPr>
          <p:cNvPr id="3" name="Turinio vietos rezervavimo ženklas 2"/>
          <p:cNvSpPr>
            <a:spLocks noGrp="1"/>
          </p:cNvSpPr>
          <p:nvPr>
            <p:ph idx="1"/>
          </p:nvPr>
        </p:nvSpPr>
        <p:spPr>
          <a:xfrm>
            <a:off x="457200" y="1412776"/>
            <a:ext cx="8229600" cy="4713387"/>
          </a:xfrm>
        </p:spPr>
        <p:txBody>
          <a:bodyPr>
            <a:normAutofit lnSpcReduction="10000"/>
          </a:bodyPr>
          <a:lstStyle/>
          <a:p>
            <a:pPr algn="just">
              <a:buFont typeface="Wingdings" panose="05000000000000000000" pitchFamily="2" charset="2"/>
              <a:buChar char="Ø"/>
            </a:pPr>
            <a:r>
              <a:rPr lang="lt-LT" sz="2800" dirty="0" smtClean="0">
                <a:latin typeface="Times New Roman" panose="02020603050405020304" pitchFamily="18" charset="0"/>
                <a:cs typeface="Times New Roman" panose="02020603050405020304" pitchFamily="18" charset="0"/>
              </a:rPr>
              <a:t> Alkanas, purvinas.</a:t>
            </a:r>
          </a:p>
          <a:p>
            <a:pPr lvl="0"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Nepakeistos pilnos sauskelnės, </a:t>
            </a:r>
            <a:r>
              <a:rPr lang="lt-LT" sz="2800" dirty="0" smtClean="0">
                <a:solidFill>
                  <a:prstClr val="black"/>
                </a:solidFill>
                <a:latin typeface="Times New Roman" panose="02020603050405020304" pitchFamily="18" charset="0"/>
                <a:cs typeface="Times New Roman" panose="02020603050405020304" pitchFamily="18" charset="0"/>
              </a:rPr>
              <a:t>netinkamai </a:t>
            </a:r>
            <a:r>
              <a:rPr lang="lt-LT" sz="2800" dirty="0">
                <a:solidFill>
                  <a:prstClr val="black"/>
                </a:solidFill>
                <a:latin typeface="Times New Roman" panose="02020603050405020304" pitchFamily="18" charset="0"/>
                <a:cs typeface="Times New Roman" panose="02020603050405020304" pitchFamily="18" charset="0"/>
              </a:rPr>
              <a:t>aprengtas.</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Atsilikusi vaiko fizinė, emocinė ir psichologinė raida.</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Netvarkinga vaiko išvaizda – nešvarūs, suplyšę vaiko </a:t>
            </a:r>
            <a:r>
              <a:rPr lang="lt-LT" sz="2800" dirty="0" smtClean="0">
                <a:latin typeface="Times New Roman" panose="02020603050405020304" pitchFamily="18" charset="0"/>
                <a:cs typeface="Times New Roman" panose="02020603050405020304" pitchFamily="18" charset="0"/>
              </a:rPr>
              <a:t>drabužiai</a:t>
            </a:r>
            <a:r>
              <a:rPr lang="lt-LT" sz="2800" dirty="0" smtClean="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ilgi nagai, nešvarios ausys, riebaluoti plaukai. </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Daug sugedusių dantų. </a:t>
            </a:r>
          </a:p>
          <a:p>
            <a:pPr algn="just">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Ugdymo įstaigoje neturi reikiamų priemonių, būna </a:t>
            </a:r>
            <a:r>
              <a:rPr lang="lt-LT" sz="2800" dirty="0" smtClean="0">
                <a:latin typeface="Times New Roman" panose="02020603050405020304" pitchFamily="18" charset="0"/>
                <a:cs typeface="Times New Roman" panose="02020603050405020304" pitchFamily="18" charset="0"/>
              </a:rPr>
              <a:t>neišsimiegojęs</a:t>
            </a:r>
            <a:r>
              <a:rPr lang="lt-LT" sz="2800" dirty="0" smtClean="0">
                <a:latin typeface="Times New Roman" panose="02020603050405020304" pitchFamily="18" charset="0"/>
                <a:cs typeface="Times New Roman" panose="02020603050405020304" pitchFamily="18" charset="0"/>
              </a:rPr>
              <a:t>, sunku sukaupti dėmesį, praleidžia pamokas, nevedamas laiku miegoti. </a:t>
            </a:r>
          </a:p>
        </p:txBody>
      </p:sp>
    </p:spTree>
    <p:extLst>
      <p:ext uri="{BB962C8B-B14F-4D97-AF65-F5344CB8AC3E}">
        <p14:creationId xmlns:p14="http://schemas.microsoft.com/office/powerpoint/2010/main" val="3803296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1340768"/>
            <a:ext cx="8229600" cy="4785395"/>
          </a:xfrm>
        </p:spPr>
        <p:txBody>
          <a:bodyPr>
            <a:normAutofit/>
          </a:bodyPr>
          <a:lstStyle/>
          <a:p>
            <a:pPr>
              <a:buFont typeface="Wingdings" panose="05000000000000000000" pitchFamily="2" charset="2"/>
              <a:buChar char="Ø"/>
            </a:pPr>
            <a:r>
              <a:rPr lang="lt-LT" sz="2800" dirty="0" smtClean="0">
                <a:latin typeface="Times New Roman" panose="02020603050405020304" pitchFamily="18" charset="0"/>
                <a:cs typeface="Times New Roman" panose="02020603050405020304" pitchFamily="18" charset="0"/>
              </a:rPr>
              <a:t> Vagiliauja.</a:t>
            </a:r>
          </a:p>
          <a:p>
            <a:pPr>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Neturi higienos įgūdžių, nuolat serga. </a:t>
            </a:r>
          </a:p>
          <a:p>
            <a:pPr>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Vartoja alkoholį ir rūkalus. </a:t>
            </a:r>
          </a:p>
          <a:p>
            <a:pPr>
              <a:buFont typeface="Wingdings" panose="05000000000000000000" pitchFamily="2" charset="2"/>
              <a:buChar char="Ø"/>
            </a:pP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Kiti požymiai.</a:t>
            </a:r>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933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dirty="0"/>
          </a:p>
        </p:txBody>
      </p:sp>
      <p:graphicFrame>
        <p:nvGraphicFramePr>
          <p:cNvPr id="4" name="Turinio vietos rezervavimo ženklas 3"/>
          <p:cNvGraphicFramePr>
            <a:graphicFrameLocks noGrp="1" noChangeAspect="1"/>
          </p:cNvGraphicFramePr>
          <p:nvPr>
            <p:ph idx="1"/>
            <p:extLst>
              <p:ext uri="{D42A27DB-BD31-4B8C-83A1-F6EECF244321}">
                <p14:modId xmlns:p14="http://schemas.microsoft.com/office/powerpoint/2010/main" val="2551205353"/>
              </p:ext>
            </p:extLst>
          </p:nvPr>
        </p:nvGraphicFramePr>
        <p:xfrm>
          <a:off x="395536" y="188640"/>
          <a:ext cx="8496944" cy="6369571"/>
        </p:xfrm>
        <a:graphic>
          <a:graphicData uri="http://schemas.openxmlformats.org/presentationml/2006/ole">
            <mc:AlternateContent xmlns:mc="http://schemas.openxmlformats.org/markup-compatibility/2006">
              <mc:Choice xmlns:v="urn:schemas-microsoft-com:vml" Requires="v">
                <p:oleObj spid="_x0000_s1032" name="PDF" r:id="rId3" imgW="0" imgH="0" progId="FoxitReader.Document">
                  <p:embed/>
                </p:oleObj>
              </mc:Choice>
              <mc:Fallback>
                <p:oleObj name="PDF" r:id="rId3" imgW="0" imgH="0" progId="FoxitReader.Document">
                  <p:embed/>
                  <p:pic>
                    <p:nvPicPr>
                      <p:cNvPr id="0" name="Objektas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88640"/>
                        <a:ext cx="8496944" cy="636957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22089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368300"/>
            <a:ext cx="8278813"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24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r>
              <a:rPr lang="fi-FI" sz="4000" dirty="0" smtClean="0">
                <a:latin typeface="Times New Roman" panose="02020603050405020304" pitchFamily="18" charset="0"/>
                <a:cs typeface="Times New Roman" panose="02020603050405020304" pitchFamily="18" charset="0"/>
              </a:rPr>
              <a:t>VAIKO TEISIŲ APSAUGOS SISTEMOS PERTVARKA</a:t>
            </a:r>
            <a:r>
              <a:rPr lang="lt-LT" sz="4000" dirty="0" smtClean="0">
                <a:latin typeface="Times New Roman" panose="02020603050405020304" pitchFamily="18" charset="0"/>
                <a:cs typeface="Times New Roman" panose="02020603050405020304" pitchFamily="18" charset="0"/>
              </a:rPr>
              <a:t> (1)</a:t>
            </a:r>
            <a:endParaRPr lang="en-US" sz="4000"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rmAutofit lnSpcReduction="10000"/>
          </a:bodyPr>
          <a:lstStyle/>
          <a:p>
            <a:pPr marL="0" indent="0" algn="just">
              <a:buNone/>
            </a:pPr>
            <a:r>
              <a:rPr lang="lt-LT" dirty="0">
                <a:latin typeface="Times New Roman" panose="02020603050405020304" pitchFamily="18" charset="0"/>
                <a:cs typeface="Times New Roman" panose="02020603050405020304" pitchFamily="18" charset="0"/>
              </a:rPr>
              <a:t>Siekiant sukurti nepertraukiamai veikiančią vaiko teisių apsaugos sistemą, kuri užtikrintų vienodos praktikos, apsaugant ir ginant vaiko teises ir teisėtus interesus, formavimąsi ir taikymą valstybėje, savalaikį reagavimą į vaiko teisių pažeidimus ir operatyvų sprendimų priėmimą, nuo 2018 m. liepos 1 d. įsigaliojo (2019 m. balandžio 11 d. redaguotos)  nauja, mažųjų interesus labiau apsaugosianti vaiko teisių apsaugos sistema</a:t>
            </a:r>
            <a:r>
              <a:rPr lang="lt-LT"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4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r>
              <a:rPr lang="fi-FI" sz="4000" dirty="0">
                <a:solidFill>
                  <a:prstClr val="black"/>
                </a:solidFill>
                <a:latin typeface="Times New Roman" panose="02020603050405020304" pitchFamily="18" charset="0"/>
                <a:cs typeface="Times New Roman" panose="02020603050405020304" pitchFamily="18" charset="0"/>
              </a:rPr>
              <a:t>VAIKO TEISIŲ APSAUGOS SISTEMOS </a:t>
            </a:r>
            <a:r>
              <a:rPr lang="fi-FI" sz="4000" dirty="0" smtClean="0">
                <a:solidFill>
                  <a:prstClr val="black"/>
                </a:solidFill>
                <a:latin typeface="Times New Roman" panose="02020603050405020304" pitchFamily="18" charset="0"/>
                <a:cs typeface="Times New Roman" panose="02020603050405020304" pitchFamily="18" charset="0"/>
              </a:rPr>
              <a:t>PERTVARKA</a:t>
            </a:r>
            <a:r>
              <a:rPr lang="lt-LT" sz="4000" dirty="0" smtClean="0">
                <a:solidFill>
                  <a:prstClr val="black"/>
                </a:solidFill>
                <a:latin typeface="Times New Roman" panose="02020603050405020304" pitchFamily="18" charset="0"/>
                <a:cs typeface="Times New Roman" panose="02020603050405020304" pitchFamily="18" charset="0"/>
              </a:rPr>
              <a:t> (2)</a:t>
            </a:r>
            <a:endParaRPr lang="en-US" sz="4000" dirty="0"/>
          </a:p>
        </p:txBody>
      </p:sp>
      <p:sp>
        <p:nvSpPr>
          <p:cNvPr id="3" name="Turinio vietos rezervavimo ženklas 2"/>
          <p:cNvSpPr>
            <a:spLocks noGrp="1"/>
          </p:cNvSpPr>
          <p:nvPr>
            <p:ph idx="1"/>
          </p:nvPr>
        </p:nvSpPr>
        <p:spPr/>
        <p:txBody>
          <a:bodyPr>
            <a:normAutofit lnSpcReduction="10000"/>
          </a:bodyPr>
          <a:lstStyle/>
          <a:p>
            <a:pPr marL="0" lvl="0" indent="0" algn="just">
              <a:buNone/>
            </a:pPr>
            <a:r>
              <a:rPr lang="lt-LT" sz="2800" dirty="0">
                <a:solidFill>
                  <a:prstClr val="black"/>
                </a:solidFill>
                <a:latin typeface="Times New Roman" panose="02020603050405020304" pitchFamily="18" charset="0"/>
                <a:cs typeface="Times New Roman" panose="02020603050405020304" pitchFamily="18" charset="0"/>
              </a:rPr>
              <a:t>2020 m. balandžio 21 d</a:t>
            </a:r>
            <a:r>
              <a:rPr lang="lt-LT" sz="2800" dirty="0" smtClean="0">
                <a:solidFill>
                  <a:prstClr val="black"/>
                </a:solidFill>
                <a:latin typeface="Times New Roman" panose="02020603050405020304" pitchFamily="18" charset="0"/>
                <a:cs typeface="Times New Roman" panose="02020603050405020304" pitchFamily="18" charset="0"/>
              </a:rPr>
              <a:t>. Lietuvos Respublikos švietimo, mokslo ir sporto ministras įsakymu Nr</a:t>
            </a:r>
            <a:r>
              <a:rPr lang="lt-LT" sz="2800" dirty="0">
                <a:solidFill>
                  <a:prstClr val="black"/>
                </a:solidFill>
                <a:latin typeface="Times New Roman" panose="02020603050405020304" pitchFamily="18" charset="0"/>
                <a:cs typeface="Times New Roman" panose="02020603050405020304" pitchFamily="18" charset="0"/>
              </a:rPr>
              <a:t>. </a:t>
            </a:r>
            <a:r>
              <a:rPr lang="lt-LT" sz="2800" dirty="0" smtClean="0">
                <a:solidFill>
                  <a:prstClr val="black"/>
                </a:solidFill>
                <a:latin typeface="Times New Roman" panose="02020603050405020304" pitchFamily="18" charset="0"/>
                <a:cs typeface="Times New Roman" panose="02020603050405020304" pitchFamily="18" charset="0"/>
              </a:rPr>
              <a:t>V-582 patvirtino </a:t>
            </a:r>
            <a:r>
              <a:rPr lang="lt-LT" sz="2800" dirty="0">
                <a:solidFill>
                  <a:prstClr val="black"/>
                </a:solidFill>
                <a:latin typeface="Times New Roman" panose="02020603050405020304" pitchFamily="18" charset="0"/>
                <a:cs typeface="Times New Roman" panose="02020603050405020304" pitchFamily="18" charset="0"/>
              </a:rPr>
              <a:t>Rekomendacijas mokykloms dėl smurto artimoje aplinkoje atpažinimo ir veiksmų, įtariant galimą smurtą artimoje </a:t>
            </a:r>
            <a:r>
              <a:rPr lang="lt-LT" sz="2800" dirty="0" smtClean="0">
                <a:solidFill>
                  <a:prstClr val="black"/>
                </a:solidFill>
                <a:latin typeface="Times New Roman" panose="02020603050405020304" pitchFamily="18" charset="0"/>
                <a:cs typeface="Times New Roman" panose="02020603050405020304" pitchFamily="18" charset="0"/>
              </a:rPr>
              <a:t>aplinkoje (</a:t>
            </a:r>
            <a:r>
              <a:rPr lang="lt-LT" sz="2800" dirty="0">
                <a:solidFill>
                  <a:prstClr val="black"/>
                </a:solidFill>
                <a:latin typeface="Times New Roman" panose="02020603050405020304" pitchFamily="18" charset="0"/>
                <a:cs typeface="Times New Roman" panose="02020603050405020304" pitchFamily="18" charset="0"/>
              </a:rPr>
              <a:t>nuoroda internete </a:t>
            </a:r>
            <a:r>
              <a:rPr lang="lt-LT" sz="2800" dirty="0">
                <a:solidFill>
                  <a:prstClr val="black"/>
                </a:solidFill>
                <a:latin typeface="Times New Roman" panose="02020603050405020304" pitchFamily="18" charset="0"/>
                <a:cs typeface="Times New Roman" panose="02020603050405020304" pitchFamily="18" charset="0"/>
                <a:hlinkClick r:id="rId2"/>
              </a:rPr>
              <a:t>https://e-seimas.lrs.lt/portal/legalAct/lt/TAD/9d0d0d91840611eaa51db668f0092944?jfwid=-</a:t>
            </a:r>
            <a:r>
              <a:rPr lang="lt-LT" sz="2800" dirty="0" smtClean="0">
                <a:solidFill>
                  <a:prstClr val="black"/>
                </a:solidFill>
                <a:latin typeface="Times New Roman" panose="02020603050405020304" pitchFamily="18" charset="0"/>
                <a:cs typeface="Times New Roman" panose="02020603050405020304" pitchFamily="18" charset="0"/>
                <a:hlinkClick r:id="rId2"/>
              </a:rPr>
              <a:t>brx0ubjh8</a:t>
            </a:r>
            <a:r>
              <a:rPr lang="lt-LT" sz="2800" dirty="0">
                <a:solidFill>
                  <a:prstClr val="black"/>
                </a:solidFill>
                <a:latin typeface="Times New Roman" panose="02020603050405020304" pitchFamily="18" charset="0"/>
                <a:cs typeface="Times New Roman" panose="02020603050405020304" pitchFamily="18" charset="0"/>
              </a:rPr>
              <a:t>)</a:t>
            </a:r>
            <a:r>
              <a:rPr lang="lt-LT" sz="2800" dirty="0" smtClean="0">
                <a:solidFill>
                  <a:prstClr val="black"/>
                </a:solidFill>
                <a:latin typeface="Times New Roman" panose="02020603050405020304" pitchFamily="18" charset="0"/>
                <a:cs typeface="Times New Roman" panose="02020603050405020304" pitchFamily="18" charset="0"/>
              </a:rPr>
              <a:t>. </a:t>
            </a:r>
          </a:p>
          <a:p>
            <a:pPr marL="0" lvl="0" indent="0" algn="just">
              <a:buNone/>
            </a:pPr>
            <a:r>
              <a:rPr lang="lt-LT" sz="2800" dirty="0">
                <a:solidFill>
                  <a:srgbClr val="000000"/>
                </a:solidFill>
                <a:latin typeface="Times New Roman"/>
              </a:rPr>
              <a:t>Rekomendacijų paskirtis – kaip galima anksčiau atpažinti vaiką, kuris galimai patyrė smurtą artimoje aplinkoje, ir imtis būtinų veiksmų užkirsti kelią bet kokių smurto apraiškų pasikartojimui.</a:t>
            </a:r>
            <a:endParaRPr lang="en-US" sz="2800" dirty="0"/>
          </a:p>
        </p:txBody>
      </p:sp>
    </p:spTree>
    <p:extLst>
      <p:ext uri="{BB962C8B-B14F-4D97-AF65-F5344CB8AC3E}">
        <p14:creationId xmlns:p14="http://schemas.microsoft.com/office/powerpoint/2010/main" val="335426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l"/>
            <a:r>
              <a:rPr lang="lt-LT" sz="2800" dirty="0" smtClean="0">
                <a:latin typeface="Times New Roman" panose="02020603050405020304" pitchFamily="18" charset="0"/>
                <a:cs typeface="Times New Roman" panose="02020603050405020304" pitchFamily="18" charset="0"/>
              </a:rPr>
              <a:t>Išskiriamos keturios smurto prieš vaikus formos: fizinis, psichologinis, seksualinis smurtas ir nepriežiūra. </a:t>
            </a:r>
            <a:endParaRPr lang="lt-LT" sz="2800" dirty="0">
              <a:latin typeface="Times New Roman" panose="02020603050405020304" pitchFamily="18" charset="0"/>
              <a:cs typeface="Times New Roman" panose="02020603050405020304" pitchFamily="18" charset="0"/>
            </a:endParaRPr>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1628800"/>
            <a:ext cx="7079256" cy="44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54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r>
              <a:rPr lang="lt-LT" sz="2800" dirty="0" smtClean="0">
                <a:latin typeface="Times New Roman" panose="02020603050405020304" pitchFamily="18" charset="0"/>
                <a:cs typeface="Times New Roman" panose="02020603050405020304" pitchFamily="18" charset="0"/>
              </a:rPr>
              <a:t>FIZINIS SMURTAS – TYČINIS FIZINIS VEIKSMAS AR VEIKSMAI PRIEŠ VAIKĄ, TAIP PAT FIZINĖ BAUSMĖ. </a:t>
            </a:r>
            <a:endParaRPr lang="lt-LT" sz="2800" dirty="0">
              <a:latin typeface="Times New Roman" panose="02020603050405020304" pitchFamily="18" charset="0"/>
              <a:cs typeface="Times New Roman" panose="02020603050405020304" pitchFamily="18" charset="0"/>
            </a:endParaRP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8385" y="1484784"/>
            <a:ext cx="6445984" cy="410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305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numCol="1">
            <a:normAutofit/>
          </a:bodyPr>
          <a:lstStyle/>
          <a:p>
            <a:r>
              <a:rPr lang="lt-LT" sz="2800" u="sng" dirty="0" smtClean="0">
                <a:latin typeface="Times New Roman" panose="02020603050405020304" pitchFamily="18" charset="0"/>
                <a:cs typeface="Times New Roman" panose="02020603050405020304" pitchFamily="18" charset="0"/>
              </a:rPr>
              <a:t>KOKS JIS GALI BŪTI? </a:t>
            </a:r>
            <a:r>
              <a:rPr lang="lt-LT" sz="2800" dirty="0" smtClean="0">
                <a:latin typeface="Times New Roman" panose="02020603050405020304" pitchFamily="18" charset="0"/>
                <a:cs typeface="Times New Roman" panose="02020603050405020304" pitchFamily="18" charset="0"/>
              </a:rPr>
              <a:t/>
            </a:r>
            <a:br>
              <a:rPr lang="lt-LT" sz="2800" dirty="0" smtClean="0">
                <a:latin typeface="Times New Roman" panose="02020603050405020304" pitchFamily="18" charset="0"/>
                <a:cs typeface="Times New Roman" panose="02020603050405020304" pitchFamily="18" charset="0"/>
              </a:rPr>
            </a:br>
            <a:endParaRPr lang="lt-LT" sz="2800"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980728"/>
            <a:ext cx="8229600" cy="5145435"/>
          </a:xfrm>
        </p:spPr>
        <p:txBody>
          <a:bodyPr>
            <a:noAutofit/>
          </a:bodyPr>
          <a:lstStyle/>
          <a:p>
            <a:pPr marL="0" indent="0">
              <a:buNone/>
            </a:pPr>
            <a:r>
              <a:rPr lang="pt-BR" sz="2800" u="sng" dirty="0">
                <a:latin typeface="Times New Roman" panose="02020603050405020304" pitchFamily="18" charset="0"/>
                <a:cs typeface="Times New Roman" panose="02020603050405020304" pitchFamily="18" charset="0"/>
              </a:rPr>
              <a:t>Fizinis smurtas gali būti </a:t>
            </a:r>
            <a:r>
              <a:rPr lang="pt-BR" sz="2800" u="sng" dirty="0" smtClean="0">
                <a:latin typeface="Times New Roman" panose="02020603050405020304" pitchFamily="18" charset="0"/>
                <a:cs typeface="Times New Roman" panose="02020603050405020304" pitchFamily="18" charset="0"/>
              </a:rPr>
              <a:t>vi</a:t>
            </a:r>
            <a:r>
              <a:rPr lang="lt-LT" sz="2800" u="sng" dirty="0" err="1" smtClean="0">
                <a:latin typeface="Times New Roman" panose="02020603050405020304" pitchFamily="18" charset="0"/>
                <a:cs typeface="Times New Roman" panose="02020603050405020304" pitchFamily="18" charset="0"/>
              </a:rPr>
              <a:t>enkartinis</a:t>
            </a:r>
            <a:r>
              <a:rPr lang="lt-LT" sz="2800" u="sng" dirty="0" smtClean="0">
                <a:latin typeface="Times New Roman" panose="02020603050405020304" pitchFamily="18" charset="0"/>
                <a:cs typeface="Times New Roman" panose="02020603050405020304" pitchFamily="18" charset="0"/>
              </a:rPr>
              <a:t> ar pasikartojantis: </a:t>
            </a:r>
          </a:p>
          <a:p>
            <a:pPr algn="just">
              <a:buFont typeface="Wingdings" panose="05000000000000000000" pitchFamily="2" charset="2"/>
              <a:buChar char="Ø"/>
            </a:pPr>
            <a:r>
              <a:rPr lang="lt-LT" sz="2800" dirty="0" smtClean="0">
                <a:latin typeface="Times New Roman" panose="02020603050405020304" pitchFamily="18" charset="0"/>
                <a:cs typeface="Times New Roman" panose="02020603050405020304" pitchFamily="18" charset="0"/>
              </a:rPr>
              <a:t>Vaiko mušimas su ranka ar daiktais.</a:t>
            </a:r>
          </a:p>
          <a:p>
            <a:pPr algn="just">
              <a:buFont typeface="Wingdings" panose="05000000000000000000" pitchFamily="2" charset="2"/>
              <a:buChar char="Ø"/>
            </a:pPr>
            <a:r>
              <a:rPr lang="lt-LT" sz="2800" dirty="0" smtClean="0">
                <a:latin typeface="Times New Roman" panose="02020603050405020304" pitchFamily="18" charset="0"/>
                <a:cs typeface="Times New Roman" panose="02020603050405020304" pitchFamily="18" charset="0"/>
              </a:rPr>
              <a:t>Bet koks fizinių </a:t>
            </a:r>
            <a:r>
              <a:rPr lang="lt-LT" sz="2800" dirty="0" smtClean="0">
                <a:latin typeface="Times New Roman" panose="02020603050405020304" pitchFamily="18" charset="0"/>
                <a:cs typeface="Times New Roman" panose="02020603050405020304" pitchFamily="18" charset="0"/>
              </a:rPr>
              <a:t>bausmių taikymas.</a:t>
            </a:r>
            <a:endParaRPr lang="lt-LT"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lt-LT" sz="2800" dirty="0" smtClean="0">
                <a:latin typeface="Times New Roman" panose="02020603050405020304" pitchFamily="18" charset="0"/>
                <a:cs typeface="Times New Roman" panose="02020603050405020304" pitchFamily="18" charset="0"/>
              </a:rPr>
              <a:t>Tampymas už plaukų, rankų, kojų ir pan.</a:t>
            </a:r>
          </a:p>
          <a:p>
            <a:pPr algn="just">
              <a:buFont typeface="Wingdings" panose="05000000000000000000" pitchFamily="2" charset="2"/>
              <a:buChar char="Ø"/>
            </a:pPr>
            <a:r>
              <a:rPr lang="lt-LT" sz="2800" dirty="0" smtClean="0">
                <a:latin typeface="Times New Roman" panose="02020603050405020304" pitchFamily="18" charset="0"/>
                <a:cs typeface="Times New Roman" panose="02020603050405020304" pitchFamily="18" charset="0"/>
              </a:rPr>
              <a:t>Spardymas, stumdymas, deginimas, kandžiojimas.</a:t>
            </a:r>
          </a:p>
          <a:p>
            <a:pPr algn="just">
              <a:buFont typeface="Wingdings" panose="05000000000000000000" pitchFamily="2" charset="2"/>
              <a:buChar char="Ø"/>
            </a:pPr>
            <a:r>
              <a:rPr lang="lt-LT" sz="2800" dirty="0" smtClean="0">
                <a:latin typeface="Times New Roman" panose="02020603050405020304" pitchFamily="18" charset="0"/>
                <a:cs typeface="Times New Roman" panose="02020603050405020304" pitchFamily="18" charset="0"/>
              </a:rPr>
              <a:t>Tikslingas vaiko kankinimas, darymas kažko, kas vaikui sukelia didelę baimę, skausmą ar nepasitenkinimą, vertimas sunkiai dirbti ne pagal amžių.</a:t>
            </a:r>
          </a:p>
          <a:p>
            <a:pPr algn="just">
              <a:buFont typeface="Wingdings" panose="05000000000000000000" pitchFamily="2" charset="2"/>
              <a:buChar char="Ø"/>
            </a:pPr>
            <a:r>
              <a:rPr lang="lt-LT" sz="2800" dirty="0" smtClean="0">
                <a:latin typeface="Times New Roman" panose="02020603050405020304" pitchFamily="18" charset="0"/>
                <a:cs typeface="Times New Roman" panose="02020603050405020304" pitchFamily="18" charset="0"/>
              </a:rPr>
              <a:t>Bet kokio fizinio skausmo jam sukėlimas.</a:t>
            </a:r>
          </a:p>
        </p:txBody>
      </p:sp>
    </p:spTree>
    <p:extLst>
      <p:ext uri="{BB962C8B-B14F-4D97-AF65-F5344CB8AC3E}">
        <p14:creationId xmlns:p14="http://schemas.microsoft.com/office/powerpoint/2010/main" val="3545456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2800" u="sng" dirty="0" smtClean="0">
                <a:latin typeface="Times New Roman" panose="02020603050405020304" pitchFamily="18" charset="0"/>
                <a:cs typeface="Times New Roman" panose="02020603050405020304" pitchFamily="18" charset="0"/>
              </a:rPr>
              <a:t>KOKIE POŽYMIAI LEIS ATPAŽINTI?</a:t>
            </a:r>
            <a:endParaRPr lang="lt-LT" sz="2800" u="sng"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1340768"/>
            <a:ext cx="8229600" cy="5400600"/>
          </a:xfrm>
        </p:spPr>
        <p:txBody>
          <a:bodyPr>
            <a:normAutofit fontScale="62500" lnSpcReduction="20000"/>
          </a:bodyPr>
          <a:lstStyle/>
          <a:p>
            <a:pPr algn="just">
              <a:buFont typeface="Wingdings" panose="05000000000000000000" pitchFamily="2" charset="2"/>
              <a:buChar char="Ø"/>
            </a:pPr>
            <a:r>
              <a:rPr lang="lt-LT" sz="3600" dirty="0" smtClean="0">
                <a:latin typeface="Times New Roman" panose="02020603050405020304" pitchFamily="18" charset="0"/>
                <a:cs typeface="Times New Roman" panose="02020603050405020304" pitchFamily="18" charset="0"/>
              </a:rPr>
              <a:t>Nubrozdinimai, įdrėskimai, kraujavimas, nudegimai.</a:t>
            </a:r>
          </a:p>
          <a:p>
            <a:pPr algn="just">
              <a:buFont typeface="Wingdings" panose="05000000000000000000" pitchFamily="2" charset="2"/>
              <a:buChar char="Ø"/>
            </a:pPr>
            <a:r>
              <a:rPr lang="lt-LT" sz="3600" dirty="0" smtClean="0">
                <a:latin typeface="Times New Roman" panose="02020603050405020304" pitchFamily="18" charset="0"/>
                <a:cs typeface="Times New Roman" panose="02020603050405020304" pitchFamily="18" charset="0"/>
              </a:rPr>
              <a:t>Kraujosruvos ant sėdmenų, šonų, plaštakų, pėdų, burnoje, aplink akis, ausis, kraujosruvos akyse ir pan.</a:t>
            </a:r>
          </a:p>
          <a:p>
            <a:pPr algn="just">
              <a:buFont typeface="Wingdings" panose="05000000000000000000" pitchFamily="2" charset="2"/>
              <a:buChar char="Ø"/>
            </a:pPr>
            <a:r>
              <a:rPr lang="lt-LT" sz="3600" dirty="0" smtClean="0">
                <a:latin typeface="Times New Roman" panose="02020603050405020304" pitchFamily="18" charset="0"/>
                <a:cs typeface="Times New Roman" panose="02020603050405020304" pitchFamily="18" charset="0"/>
              </a:rPr>
              <a:t>Visi neįprasti sužalojimai, kurie dėl nelaimingų atsitikimų sunkiai gali nutikti, ir jiems nėra pagrįstų paaiškinimų.</a:t>
            </a:r>
          </a:p>
          <a:p>
            <a:pPr algn="just">
              <a:buFont typeface="Wingdings" panose="05000000000000000000" pitchFamily="2" charset="2"/>
              <a:buChar char="Ø"/>
            </a:pPr>
            <a:r>
              <a:rPr lang="lt-LT" sz="3600" dirty="0" smtClean="0">
                <a:latin typeface="Times New Roman" panose="02020603050405020304" pitchFamily="18" charset="0"/>
                <a:cs typeface="Times New Roman" panose="02020603050405020304" pitchFamily="18" charset="0"/>
              </a:rPr>
              <a:t>Konkretaus daikto žymės ant kūno, kaukolės ertmės sužalojimai, kaulų skilimai, lūžiai, stuburo sužalojimai požymiai.</a:t>
            </a:r>
          </a:p>
          <a:p>
            <a:pPr algn="just">
              <a:buFont typeface="Wingdings" panose="05000000000000000000" pitchFamily="2" charset="2"/>
              <a:buChar char="Ø"/>
            </a:pPr>
            <a:r>
              <a:rPr lang="lt-LT" sz="3600" dirty="0" smtClean="0">
                <a:latin typeface="Times New Roman" panose="02020603050405020304" pitchFamily="18" charset="0"/>
                <a:cs typeface="Times New Roman" panose="02020603050405020304" pitchFamily="18" charset="0"/>
              </a:rPr>
              <a:t>Atsiradus didelė baimė, nerimas, miego sutrikimai.</a:t>
            </a:r>
          </a:p>
          <a:p>
            <a:pPr algn="just">
              <a:buFont typeface="Wingdings" panose="05000000000000000000" pitchFamily="2" charset="2"/>
              <a:buChar char="Ø"/>
            </a:pPr>
            <a:r>
              <a:rPr lang="lt-LT" sz="3600" dirty="0" smtClean="0">
                <a:latin typeface="Times New Roman" panose="02020603050405020304" pitchFamily="18" charset="0"/>
                <a:cs typeface="Times New Roman" panose="02020603050405020304" pitchFamily="18" charset="0"/>
              </a:rPr>
              <a:t>Vaiko elgesio pokytis: menka </a:t>
            </a:r>
            <a:r>
              <a:rPr lang="lt-LT" sz="3600" dirty="0" err="1" smtClean="0">
                <a:latin typeface="Times New Roman" panose="02020603050405020304" pitchFamily="18" charset="0"/>
                <a:cs typeface="Times New Roman" panose="02020603050405020304" pitchFamily="18" charset="0"/>
              </a:rPr>
              <a:t>savivertė</a:t>
            </a:r>
            <a:r>
              <a:rPr lang="lt-LT" sz="3600" dirty="0" smtClean="0">
                <a:latin typeface="Times New Roman" panose="02020603050405020304" pitchFamily="18" charset="0"/>
                <a:cs typeface="Times New Roman" panose="02020603050405020304" pitchFamily="18" charset="0"/>
              </a:rPr>
              <a:t>, sunkumai mokykloje, agresyvus vaiko elgesys, </a:t>
            </a:r>
            <a:r>
              <a:rPr lang="lt-LT" sz="3600" dirty="0">
                <a:latin typeface="Times New Roman" panose="02020603050405020304" pitchFamily="18" charset="0"/>
                <a:cs typeface="Times New Roman" panose="02020603050405020304" pitchFamily="18" charset="0"/>
              </a:rPr>
              <a:t>y</a:t>
            </a:r>
            <a:r>
              <a:rPr lang="lt-LT" sz="3600" dirty="0" smtClean="0">
                <a:latin typeface="Times New Roman" panose="02020603050405020304" pitchFamily="18" charset="0"/>
                <a:cs typeface="Times New Roman" panose="02020603050405020304" pitchFamily="18" charset="0"/>
              </a:rPr>
              <a:t>patingai paklusnus elgesys, konkretaus asmens baimė.</a:t>
            </a:r>
          </a:p>
          <a:p>
            <a:pPr algn="just">
              <a:buFont typeface="Wingdings" panose="05000000000000000000" pitchFamily="2" charset="2"/>
              <a:buChar char="Ø"/>
            </a:pPr>
            <a:r>
              <a:rPr lang="lt-LT" sz="3600" dirty="0">
                <a:latin typeface="Times New Roman" panose="02020603050405020304" pitchFamily="18" charset="0"/>
                <a:cs typeface="Times New Roman" panose="02020603050405020304" pitchFamily="18" charset="0"/>
              </a:rPr>
              <a:t> </a:t>
            </a:r>
            <a:r>
              <a:rPr lang="lt-LT" sz="3600" dirty="0" smtClean="0">
                <a:latin typeface="Times New Roman" panose="02020603050405020304" pitchFamily="18" charset="0"/>
                <a:cs typeface="Times New Roman" panose="02020603050405020304" pitchFamily="18" charset="0"/>
              </a:rPr>
              <a:t>Depresijos simptomai, mintys, skatinančios savižudybę.</a:t>
            </a:r>
          </a:p>
          <a:p>
            <a:pPr algn="just">
              <a:buFont typeface="Wingdings" panose="05000000000000000000" pitchFamily="2" charset="2"/>
              <a:buChar char="Ø"/>
            </a:pPr>
            <a:r>
              <a:rPr lang="lt-LT" sz="3600" dirty="0">
                <a:latin typeface="Times New Roman" panose="02020603050405020304" pitchFamily="18" charset="0"/>
                <a:cs typeface="Times New Roman" panose="02020603050405020304" pitchFamily="18" charset="0"/>
              </a:rPr>
              <a:t> </a:t>
            </a:r>
            <a:r>
              <a:rPr lang="lt-LT" sz="3600" dirty="0" smtClean="0">
                <a:latin typeface="Times New Roman" panose="02020603050405020304" pitchFamily="18" charset="0"/>
                <a:cs typeface="Times New Roman" panose="02020603050405020304" pitchFamily="18" charset="0"/>
              </a:rPr>
              <a:t>Atskirų kūno dalių skausmas.</a:t>
            </a:r>
          </a:p>
          <a:p>
            <a:pPr algn="just">
              <a:buFont typeface="Wingdings" panose="05000000000000000000" pitchFamily="2" charset="2"/>
              <a:buChar char="Ø"/>
            </a:pPr>
            <a:r>
              <a:rPr lang="lt-LT" sz="3600" dirty="0">
                <a:latin typeface="Times New Roman" panose="02020603050405020304" pitchFamily="18" charset="0"/>
                <a:cs typeface="Times New Roman" panose="02020603050405020304" pitchFamily="18" charset="0"/>
              </a:rPr>
              <a:t> </a:t>
            </a:r>
            <a:r>
              <a:rPr lang="lt-LT" sz="3600" dirty="0" smtClean="0">
                <a:latin typeface="Times New Roman" panose="02020603050405020304" pitchFamily="18" charset="0"/>
                <a:cs typeface="Times New Roman" panose="02020603050405020304" pitchFamily="18" charset="0"/>
              </a:rPr>
              <a:t>Psichosomatiniai sutrikimai (nuolat skundžias galvos, pilvo skausmais ir kt. požymiai).</a:t>
            </a:r>
          </a:p>
          <a:p>
            <a:pPr>
              <a:buFont typeface="Wingdings" panose="05000000000000000000" pitchFamily="2" charset="2"/>
              <a:buChar char="Ø"/>
            </a:pPr>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576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0119" y="116632"/>
            <a:ext cx="8229600" cy="3303614"/>
          </a:xfrm>
        </p:spPr>
        <p:txBody>
          <a:bodyPr>
            <a:noAutofit/>
          </a:bodyPr>
          <a:lstStyle/>
          <a:p>
            <a:pPr lvl="0">
              <a:spcBef>
                <a:spcPct val="20000"/>
              </a:spcBef>
            </a:pPr>
            <a:r>
              <a:rPr lang="lt-LT" sz="2800" u="sng" dirty="0" smtClean="0">
                <a:latin typeface="Times New Roman" panose="02020603050405020304" pitchFamily="18" charset="0"/>
                <a:cs typeface="Times New Roman" panose="02020603050405020304" pitchFamily="18" charset="0"/>
              </a:rPr>
              <a:t>PSICHOLOGINIS SMURTAS </a:t>
            </a:r>
            <a:r>
              <a:rPr lang="lt-LT" sz="2800" dirty="0" smtClean="0">
                <a:latin typeface="Times New Roman" panose="02020603050405020304" pitchFamily="18" charset="0"/>
                <a:cs typeface="Times New Roman" panose="02020603050405020304" pitchFamily="18" charset="0"/>
              </a:rPr>
              <a:t>– tyčinis sistemingas vaiko teisės į identiškumą pažeidinėjimas, žeminimas, patyčios, gąsdinimas, </a:t>
            </a:r>
            <a:r>
              <a:rPr lang="lt-LT" sz="2800" dirty="0" smtClean="0">
                <a:latin typeface="Times New Roman" panose="02020603050405020304" pitchFamily="18" charset="0"/>
                <a:cs typeface="Times New Roman" panose="02020603050405020304" pitchFamily="18" charset="0"/>
              </a:rPr>
              <a:t>normaliai </a:t>
            </a:r>
            <a:r>
              <a:rPr lang="lt-LT" sz="2800" dirty="0" smtClean="0">
                <a:latin typeface="Times New Roman" panose="02020603050405020304" pitchFamily="18" charset="0"/>
                <a:cs typeface="Times New Roman" panose="02020603050405020304" pitchFamily="18" charset="0"/>
              </a:rPr>
              <a:t>veiklai būtinos veiklos trikdymas, asocialaus elgesio skatinimas</a:t>
            </a:r>
            <a:r>
              <a:rPr lang="lt-LT" sz="2800" dirty="0" smtClean="0">
                <a:latin typeface="Times New Roman" panose="02020603050405020304" pitchFamily="18" charset="0"/>
                <a:cs typeface="Times New Roman" panose="02020603050405020304" pitchFamily="18" charset="0"/>
              </a:rPr>
              <a:t>.</a:t>
            </a:r>
            <a:r>
              <a:rPr lang="lt-LT" sz="2800" dirty="0">
                <a:solidFill>
                  <a:prstClr val="black"/>
                </a:solidFill>
                <a:latin typeface="Times New Roman" panose="02020603050405020304" pitchFamily="18" charset="0"/>
                <a:ea typeface="+mn-ea"/>
                <a:cs typeface="Times New Roman" panose="02020603050405020304" pitchFamily="18" charset="0"/>
              </a:rPr>
              <a:t> Psichologiniu smurtu nelaikomas tinkamas ir pagrįstas vaiko ar žinių ir gebėjimų vertinimas bei kiti vaiko normalios raidos vystymuisi įvertinti skirti veiksmai.</a:t>
            </a:r>
            <a:br>
              <a:rPr lang="lt-LT" sz="2800" dirty="0">
                <a:solidFill>
                  <a:prstClr val="black"/>
                </a:solidFill>
                <a:latin typeface="Times New Roman" panose="02020603050405020304" pitchFamily="18" charset="0"/>
                <a:ea typeface="+mn-ea"/>
                <a:cs typeface="Times New Roman" panose="02020603050405020304" pitchFamily="18" charset="0"/>
              </a:rPr>
            </a:br>
            <a:endParaRPr lang="lt-LT" sz="2800" u="sng"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087590"/>
            <a:ext cx="5622462" cy="37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339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1143</Words>
  <Application>Microsoft Office PowerPoint</Application>
  <PresentationFormat>Demonstracija ekrane (4:3)</PresentationFormat>
  <Paragraphs>97</Paragraphs>
  <Slides>23</Slides>
  <Notes>2</Notes>
  <HiddenSlides>0</HiddenSlides>
  <MMClips>0</MMClips>
  <ScaleCrop>false</ScaleCrop>
  <HeadingPairs>
    <vt:vector size="6" baseType="variant">
      <vt:variant>
        <vt:lpstr>Tema</vt:lpstr>
      </vt:variant>
      <vt:variant>
        <vt:i4>1</vt:i4>
      </vt:variant>
      <vt:variant>
        <vt:lpstr>Įdėtosios OLE paslaugos</vt:lpstr>
      </vt:variant>
      <vt:variant>
        <vt:i4>1</vt:i4>
      </vt:variant>
      <vt:variant>
        <vt:lpstr>Skaidrių pavadinimai</vt:lpstr>
      </vt:variant>
      <vt:variant>
        <vt:i4>23</vt:i4>
      </vt:variant>
    </vt:vector>
  </HeadingPairs>
  <TitlesOfParts>
    <vt:vector size="25" baseType="lpstr">
      <vt:lpstr>Office tema</vt:lpstr>
      <vt:lpstr>PDF</vt:lpstr>
      <vt:lpstr>Atėjo laikas apsaugoti vaikus nuo smurto. Tai kiekvieno mūsų atsakomybė</vt:lpstr>
      <vt:lpstr>Seimas 2020-uosius metus paskelbė Vaikų emocinės gerovės metais.  </vt:lpstr>
      <vt:lpstr>VAIKO TEISIŲ APSAUGOS SISTEMOS PERTVARKA (1)</vt:lpstr>
      <vt:lpstr>VAIKO TEISIŲ APSAUGOS SISTEMOS PERTVARKA (2)</vt:lpstr>
      <vt:lpstr>Išskiriamos keturios smurto prieš vaikus formos: fizinis, psichologinis, seksualinis smurtas ir nepriežiūra. </vt:lpstr>
      <vt:lpstr>FIZINIS SMURTAS – TYČINIS FIZINIS VEIKSMAS AR VEIKSMAI PRIEŠ VAIKĄ, TAIP PAT FIZINĖ BAUSMĖ. </vt:lpstr>
      <vt:lpstr>KOKS JIS GALI BŪTI?  </vt:lpstr>
      <vt:lpstr>KOKIE POŽYMIAI LEIS ATPAŽINTI?</vt:lpstr>
      <vt:lpstr>PSICHOLOGINIS SMURTAS – tyčinis sistemingas vaiko teisės į identiškumą pažeidinėjimas, žeminimas, patyčios, gąsdinimas, normaliai veiklai būtinos veiklos trikdymas, asocialaus elgesio skatinimas. Psichologiniu smurtu nelaikomas tinkamas ir pagrįstas vaiko ar žinių ir gebėjimų vertinimas bei kiti vaiko normalios raidos vystymuisi įvertinti skirti veiksmai. </vt:lpstr>
      <vt:lpstr>KOKS JIS GALI BŪTI?</vt:lpstr>
      <vt:lpstr>PowerPoint pristatymas</vt:lpstr>
      <vt:lpstr>KOKIE POŽYMIAI LEIS ATPAŽINTI?</vt:lpstr>
      <vt:lpstr>PowerPoint pristatymas</vt:lpstr>
      <vt:lpstr>SEKSUALINIS SMURTAS – tyčiniai nusikaltimai, tokie kaip išžaginimas, seksualinis prievartavimas, privertimas lytiškai santykiauti, lytinės aistros tenkinimas, seksualinis priekabiavimas, jaunesnio nei 16 metų asmens viliojimas, tvirkinimas, vaiko įtraukimas į prostituciją, pornografiją, seksualinę vergovę ir kitos seksualinio išnaudojimo formos. </vt:lpstr>
      <vt:lpstr>KOKS JIS GALI BŪTI?</vt:lpstr>
      <vt:lpstr>KOKIE POŽYMIAI LEIS ATPAŽINTI?</vt:lpstr>
      <vt:lpstr>PowerPoint pristatymas</vt:lpstr>
      <vt:lpstr>NEPRIEŽIŪRA – nuolatinis vaikui būtinų fizinių, emocinių ir socialinių poreikių netenkinimas ar aplaidus tenkinimas. Skurdas nelaikomas nepriežiūra. </vt:lpstr>
      <vt:lpstr>KOKS JIS GALI BŪTI?</vt:lpstr>
      <vt:lpstr>KOKIE POŽYMIAI LEIS ATPAŽINTI? </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„Atėjo laikas apsaugoti vaikus nuo smurto. Tai kiekvieno mūsų atsakomybė“</dc:title>
  <dc:creator>Adminas</dc:creator>
  <cp:lastModifiedBy>Admin</cp:lastModifiedBy>
  <cp:revision>39</cp:revision>
  <dcterms:created xsi:type="dcterms:W3CDTF">2020-05-13T14:57:38Z</dcterms:created>
  <dcterms:modified xsi:type="dcterms:W3CDTF">2020-05-14T08:04:01Z</dcterms:modified>
</cp:coreProperties>
</file>